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0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7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3436600" cy="7562850"/>
  <p:notesSz cx="134366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370" y="-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8221" y="2344483"/>
            <a:ext cx="11426508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6442" y="4235196"/>
            <a:ext cx="9410065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30356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30356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2147" y="1739455"/>
            <a:ext cx="584768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3119" y="1739455"/>
            <a:ext cx="584768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30356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464072" y="426986"/>
            <a:ext cx="511705" cy="4308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4259" y="180848"/>
            <a:ext cx="13054431" cy="915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30356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7465" y="2376017"/>
            <a:ext cx="11503025" cy="2662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70603" y="7033450"/>
            <a:ext cx="430174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2147" y="7033450"/>
            <a:ext cx="309187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983209" y="7114244"/>
            <a:ext cx="161290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6.png"/><Relationship Id="rId7" Type="http://schemas.openxmlformats.org/officeDocument/2006/relationships/image" Target="../media/image5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58.png"/><Relationship Id="rId4" Type="http://schemas.openxmlformats.org/officeDocument/2006/relationships/image" Target="../media/image7.png"/><Relationship Id="rId9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45343" y="922274"/>
            <a:ext cx="6144521" cy="51584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008610" y="7099808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A6A6A6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26133" y="553212"/>
            <a:ext cx="6788150" cy="105410"/>
            <a:chOff x="326133" y="553212"/>
            <a:chExt cx="6788150" cy="1054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6133" y="553212"/>
              <a:ext cx="6787900" cy="10515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60044" y="582168"/>
              <a:ext cx="6720205" cy="0"/>
            </a:xfrm>
            <a:custGeom>
              <a:avLst/>
              <a:gdLst/>
              <a:ahLst/>
              <a:cxnLst/>
              <a:rect l="l" t="t" r="r" b="b"/>
              <a:pathLst>
                <a:path w="6720205">
                  <a:moveTo>
                    <a:pt x="0" y="0"/>
                  </a:moveTo>
                  <a:lnTo>
                    <a:pt x="6719824" y="0"/>
                  </a:lnTo>
                </a:path>
              </a:pathLst>
            </a:custGeom>
            <a:ln w="381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755900" y="1647826"/>
            <a:ext cx="8686800" cy="33990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375F92"/>
                </a:solidFill>
              </a:rPr>
              <a:t>ОБ</a:t>
            </a:r>
            <a:r>
              <a:rPr sz="4400" spc="-55" dirty="0">
                <a:solidFill>
                  <a:srgbClr val="375F92"/>
                </a:solidFill>
              </a:rPr>
              <a:t> </a:t>
            </a:r>
            <a:r>
              <a:rPr sz="4400" spc="-15" dirty="0">
                <a:solidFill>
                  <a:srgbClr val="375F92"/>
                </a:solidFill>
              </a:rPr>
              <a:t>ОСОБЕННОСТЯХ</a:t>
            </a:r>
            <a:r>
              <a:rPr sz="4400" spc="-50" dirty="0">
                <a:solidFill>
                  <a:srgbClr val="375F92"/>
                </a:solidFill>
              </a:rPr>
              <a:t> </a:t>
            </a:r>
            <a:r>
              <a:rPr sz="4400" dirty="0">
                <a:solidFill>
                  <a:srgbClr val="375F92"/>
                </a:solidFill>
              </a:rPr>
              <a:t>ВВЕДЕНИЯ </a:t>
            </a:r>
            <a:r>
              <a:rPr sz="4400" spc="-790" dirty="0">
                <a:solidFill>
                  <a:srgbClr val="375F92"/>
                </a:solidFill>
              </a:rPr>
              <a:t> </a:t>
            </a:r>
            <a:r>
              <a:rPr sz="4400" spc="-20" dirty="0">
                <a:solidFill>
                  <a:srgbClr val="375F92"/>
                </a:solidFill>
              </a:rPr>
              <a:t>ФЕДЕРАЛЬНЫХ</a:t>
            </a:r>
            <a:r>
              <a:rPr sz="4400" spc="-10" dirty="0">
                <a:solidFill>
                  <a:srgbClr val="375F92"/>
                </a:solidFill>
              </a:rPr>
              <a:t> </a:t>
            </a:r>
            <a:r>
              <a:rPr sz="4400" dirty="0">
                <a:solidFill>
                  <a:srgbClr val="375F92"/>
                </a:solidFill>
              </a:rPr>
              <a:t>ОСНОВНЫХ</a:t>
            </a:r>
            <a:endParaRPr sz="4400" dirty="0"/>
          </a:p>
          <a:p>
            <a:pPr marL="12700" marR="908685" algn="ctr">
              <a:lnSpc>
                <a:spcPct val="100000"/>
              </a:lnSpc>
            </a:pPr>
            <a:r>
              <a:rPr sz="4400" dirty="0">
                <a:solidFill>
                  <a:srgbClr val="375F92"/>
                </a:solidFill>
              </a:rPr>
              <a:t>ОБЩЕОБ</a:t>
            </a:r>
            <a:r>
              <a:rPr sz="4400" spc="-265" dirty="0">
                <a:solidFill>
                  <a:srgbClr val="375F92"/>
                </a:solidFill>
              </a:rPr>
              <a:t>Р</a:t>
            </a:r>
            <a:r>
              <a:rPr sz="4400" spc="-5" dirty="0">
                <a:solidFill>
                  <a:srgbClr val="375F92"/>
                </a:solidFill>
              </a:rPr>
              <a:t>А</a:t>
            </a:r>
            <a:r>
              <a:rPr sz="4400" spc="-30" dirty="0">
                <a:solidFill>
                  <a:srgbClr val="375F92"/>
                </a:solidFill>
              </a:rPr>
              <a:t>З</a:t>
            </a:r>
            <a:r>
              <a:rPr sz="4400" dirty="0">
                <a:solidFill>
                  <a:srgbClr val="375F92"/>
                </a:solidFill>
              </a:rPr>
              <a:t>О</a:t>
            </a:r>
            <a:r>
              <a:rPr sz="4400" spc="-145" dirty="0">
                <a:solidFill>
                  <a:srgbClr val="375F92"/>
                </a:solidFill>
              </a:rPr>
              <a:t>В</a:t>
            </a:r>
            <a:r>
              <a:rPr sz="4400" spc="-140" dirty="0">
                <a:solidFill>
                  <a:srgbClr val="375F92"/>
                </a:solidFill>
              </a:rPr>
              <a:t>А</a:t>
            </a:r>
            <a:r>
              <a:rPr sz="4400" dirty="0">
                <a:solidFill>
                  <a:srgbClr val="375F92"/>
                </a:solidFill>
              </a:rPr>
              <a:t>ТЕЛЬН</a:t>
            </a:r>
            <a:r>
              <a:rPr sz="4400" spc="-10" dirty="0">
                <a:solidFill>
                  <a:srgbClr val="375F92"/>
                </a:solidFill>
              </a:rPr>
              <a:t>Ы</a:t>
            </a:r>
            <a:r>
              <a:rPr sz="4400" dirty="0">
                <a:solidFill>
                  <a:srgbClr val="375F92"/>
                </a:solidFill>
              </a:rPr>
              <a:t>Х  </a:t>
            </a:r>
            <a:r>
              <a:rPr sz="4400" spc="-40" dirty="0">
                <a:solidFill>
                  <a:srgbClr val="375F92"/>
                </a:solidFill>
              </a:rPr>
              <a:t>ПРОГРАММ</a:t>
            </a:r>
            <a:endParaRPr sz="4400" dirty="0"/>
          </a:p>
        </p:txBody>
      </p:sp>
      <p:grpSp>
        <p:nvGrpSpPr>
          <p:cNvPr id="9" name="object 9"/>
          <p:cNvGrpSpPr/>
          <p:nvPr/>
        </p:nvGrpSpPr>
        <p:grpSpPr>
          <a:xfrm>
            <a:off x="327659" y="304800"/>
            <a:ext cx="12896215" cy="630555"/>
            <a:chOff x="327659" y="304800"/>
            <a:chExt cx="12896215" cy="630555"/>
          </a:xfrm>
        </p:grpSpPr>
        <p:sp>
          <p:nvSpPr>
            <p:cNvPr id="10" name="object 10"/>
            <p:cNvSpPr/>
            <p:nvPr/>
          </p:nvSpPr>
          <p:spPr>
            <a:xfrm>
              <a:off x="12206224" y="342849"/>
              <a:ext cx="1005205" cy="579755"/>
            </a:xfrm>
            <a:custGeom>
              <a:avLst/>
              <a:gdLst/>
              <a:ahLst/>
              <a:cxnLst/>
              <a:rect l="l" t="t" r="r" b="b"/>
              <a:pathLst>
                <a:path w="1005205" h="579755">
                  <a:moveTo>
                    <a:pt x="1004887" y="0"/>
                  </a:moveTo>
                  <a:lnTo>
                    <a:pt x="0" y="0"/>
                  </a:lnTo>
                  <a:lnTo>
                    <a:pt x="0" y="579424"/>
                  </a:lnTo>
                  <a:lnTo>
                    <a:pt x="1004887" y="579424"/>
                  </a:lnTo>
                  <a:lnTo>
                    <a:pt x="10048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206224" y="342849"/>
              <a:ext cx="1005205" cy="579755"/>
            </a:xfrm>
            <a:custGeom>
              <a:avLst/>
              <a:gdLst/>
              <a:ahLst/>
              <a:cxnLst/>
              <a:rect l="l" t="t" r="r" b="b"/>
              <a:pathLst>
                <a:path w="1005205" h="579755">
                  <a:moveTo>
                    <a:pt x="0" y="579424"/>
                  </a:moveTo>
                  <a:lnTo>
                    <a:pt x="1004887" y="579424"/>
                  </a:lnTo>
                  <a:lnTo>
                    <a:pt x="1004887" y="0"/>
                  </a:lnTo>
                  <a:lnTo>
                    <a:pt x="0" y="0"/>
                  </a:lnTo>
                  <a:lnTo>
                    <a:pt x="0" y="579424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7659" y="304800"/>
              <a:ext cx="12784836" cy="12344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69684" y="342900"/>
              <a:ext cx="12700635" cy="0"/>
            </a:xfrm>
            <a:custGeom>
              <a:avLst/>
              <a:gdLst/>
              <a:ahLst/>
              <a:cxnLst/>
              <a:rect l="l" t="t" r="r" b="b"/>
              <a:pathLst>
                <a:path w="12700635">
                  <a:moveTo>
                    <a:pt x="0" y="0"/>
                  </a:moveTo>
                  <a:lnTo>
                    <a:pt x="12700393" y="0"/>
                  </a:lnTo>
                </a:path>
              </a:pathLst>
            </a:custGeom>
            <a:ln w="381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34951" y="426986"/>
            <a:ext cx="578269" cy="4308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71168" y="221056"/>
            <a:ext cx="112883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0" dirty="0">
                <a:solidFill>
                  <a:srgbClr val="30356D"/>
                </a:solidFill>
                <a:latin typeface="Arial"/>
                <a:cs typeface="Arial"/>
              </a:rPr>
              <a:t>ФЕДЕРАЛЬНЫЕ</a:t>
            </a:r>
            <a:r>
              <a:rPr sz="2400" b="1" spc="140" dirty="0">
                <a:solidFill>
                  <a:srgbClr val="30356D"/>
                </a:solidFill>
                <a:latin typeface="Arial"/>
                <a:cs typeface="Arial"/>
              </a:rPr>
              <a:t> </a:t>
            </a:r>
            <a:r>
              <a:rPr sz="2400" b="1" spc="65" dirty="0">
                <a:solidFill>
                  <a:srgbClr val="30356D"/>
                </a:solidFill>
                <a:latin typeface="Arial"/>
                <a:cs typeface="Arial"/>
              </a:rPr>
              <a:t>ОСНОВНЫЕ</a:t>
            </a:r>
            <a:r>
              <a:rPr sz="2400" b="1" spc="120" dirty="0">
                <a:solidFill>
                  <a:srgbClr val="30356D"/>
                </a:solidFill>
                <a:latin typeface="Arial"/>
                <a:cs typeface="Arial"/>
              </a:rPr>
              <a:t> </a:t>
            </a:r>
            <a:r>
              <a:rPr sz="2400" b="1" spc="45" dirty="0">
                <a:solidFill>
                  <a:srgbClr val="30356D"/>
                </a:solidFill>
                <a:latin typeface="Arial"/>
                <a:cs typeface="Arial"/>
              </a:rPr>
              <a:t>ОБЩЕОБРАЗОВАТЕЛЬНЫЕ</a:t>
            </a:r>
            <a:r>
              <a:rPr sz="2400" b="1" spc="105" dirty="0">
                <a:solidFill>
                  <a:srgbClr val="30356D"/>
                </a:solidFill>
                <a:latin typeface="Arial"/>
                <a:cs typeface="Arial"/>
              </a:rPr>
              <a:t> </a:t>
            </a:r>
            <a:r>
              <a:rPr sz="2400" b="1" spc="40" dirty="0">
                <a:solidFill>
                  <a:srgbClr val="30356D"/>
                </a:solidFill>
                <a:latin typeface="Arial"/>
                <a:cs typeface="Arial"/>
              </a:rPr>
              <a:t>ПРОГРАММЫ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4887" y="1366875"/>
            <a:ext cx="10592435" cy="925830"/>
          </a:xfrm>
          <a:custGeom>
            <a:avLst/>
            <a:gdLst/>
            <a:ahLst/>
            <a:cxnLst/>
            <a:rect l="l" t="t" r="r" b="b"/>
            <a:pathLst>
              <a:path w="10592435" h="925830">
                <a:moveTo>
                  <a:pt x="0" y="925728"/>
                </a:moveTo>
                <a:lnTo>
                  <a:pt x="10592054" y="925728"/>
                </a:lnTo>
                <a:lnTo>
                  <a:pt x="10592054" y="0"/>
                </a:lnTo>
                <a:lnTo>
                  <a:pt x="0" y="0"/>
                </a:lnTo>
                <a:lnTo>
                  <a:pt x="0" y="925728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14576" y="1638045"/>
            <a:ext cx="8973820" cy="56451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0" marR="5080" indent="-114300" algn="just">
              <a:lnSpc>
                <a:spcPts val="1340"/>
              </a:lnSpc>
              <a:spcBef>
                <a:spcPts val="320"/>
              </a:spcBef>
              <a:buChar char="•"/>
              <a:tabLst>
                <a:tab pos="127000" algn="l"/>
              </a:tabLst>
            </a:pPr>
            <a:r>
              <a:rPr sz="1300" spc="-10" dirty="0">
                <a:latin typeface="Microsoft Sans Serif"/>
                <a:cs typeface="Microsoft Sans Serif"/>
              </a:rPr>
              <a:t>утвердить</a:t>
            </a:r>
            <a:r>
              <a:rPr sz="1300" spc="-5" dirty="0">
                <a:latin typeface="Microsoft Sans Serif"/>
                <a:cs typeface="Microsoft Sans Serif"/>
              </a:rPr>
              <a:t> </a:t>
            </a:r>
            <a:r>
              <a:rPr sz="1300" spc="-20" dirty="0">
                <a:latin typeface="Microsoft Sans Serif"/>
                <a:cs typeface="Microsoft Sans Serif"/>
              </a:rPr>
              <a:t>Федеральные</a:t>
            </a:r>
            <a:r>
              <a:rPr sz="1300" spc="-15" dirty="0">
                <a:latin typeface="Microsoft Sans Serif"/>
                <a:cs typeface="Microsoft Sans Serif"/>
              </a:rPr>
              <a:t> </a:t>
            </a:r>
            <a:r>
              <a:rPr sz="1300" spc="-20" dirty="0">
                <a:latin typeface="Microsoft Sans Serif"/>
                <a:cs typeface="Microsoft Sans Serif"/>
              </a:rPr>
              <a:t>программы</a:t>
            </a:r>
            <a:r>
              <a:rPr sz="1300" spc="-15" dirty="0">
                <a:latin typeface="Microsoft Sans Serif"/>
                <a:cs typeface="Microsoft Sans Serif"/>
              </a:rPr>
              <a:t> </a:t>
            </a:r>
            <a:r>
              <a:rPr sz="1300" spc="-5" dirty="0">
                <a:latin typeface="Microsoft Sans Serif"/>
                <a:cs typeface="Microsoft Sans Serif"/>
              </a:rPr>
              <a:t>в</a:t>
            </a:r>
            <a:r>
              <a:rPr sz="1300" dirty="0">
                <a:latin typeface="Microsoft Sans Serif"/>
                <a:cs typeface="Microsoft Sans Serif"/>
              </a:rPr>
              <a:t> </a:t>
            </a:r>
            <a:r>
              <a:rPr sz="1300" spc="-5" dirty="0">
                <a:latin typeface="Microsoft Sans Serif"/>
                <a:cs typeface="Microsoft Sans Serif"/>
              </a:rPr>
              <a:t>составе</a:t>
            </a:r>
            <a:r>
              <a:rPr sz="1300" dirty="0">
                <a:latin typeface="Microsoft Sans Serif"/>
                <a:cs typeface="Microsoft Sans Serif"/>
              </a:rPr>
              <a:t> </a:t>
            </a:r>
            <a:r>
              <a:rPr sz="1300" spc="-5" dirty="0">
                <a:latin typeface="Microsoft Sans Serif"/>
                <a:cs typeface="Microsoft Sans Serif"/>
              </a:rPr>
              <a:t>следующих</a:t>
            </a:r>
            <a:r>
              <a:rPr sz="1300" dirty="0">
                <a:latin typeface="Microsoft Sans Serif"/>
                <a:cs typeface="Microsoft Sans Serif"/>
              </a:rPr>
              <a:t> </a:t>
            </a:r>
            <a:r>
              <a:rPr sz="1300" spc="-15" dirty="0">
                <a:latin typeface="Microsoft Sans Serif"/>
                <a:cs typeface="Microsoft Sans Serif"/>
              </a:rPr>
              <a:t>компонентов</a:t>
            </a:r>
            <a:r>
              <a:rPr sz="1300" spc="-10" dirty="0">
                <a:latin typeface="Microsoft Sans Serif"/>
                <a:cs typeface="Microsoft Sans Serif"/>
              </a:rPr>
              <a:t> </a:t>
            </a:r>
            <a:r>
              <a:rPr sz="1300" spc="335" dirty="0">
                <a:latin typeface="Microsoft Sans Serif"/>
                <a:cs typeface="Microsoft Sans Serif"/>
              </a:rPr>
              <a:t>– </a:t>
            </a:r>
            <a:r>
              <a:rPr sz="1300" spc="-10" dirty="0">
                <a:latin typeface="Microsoft Sans Serif"/>
                <a:cs typeface="Microsoft Sans Serif"/>
              </a:rPr>
              <a:t>федерального</a:t>
            </a:r>
            <a:r>
              <a:rPr sz="1300" spc="-5" dirty="0">
                <a:latin typeface="Microsoft Sans Serif"/>
                <a:cs typeface="Microsoft Sans Serif"/>
              </a:rPr>
              <a:t> </a:t>
            </a:r>
            <a:r>
              <a:rPr sz="1300" spc="-15" dirty="0">
                <a:latin typeface="Microsoft Sans Serif"/>
                <a:cs typeface="Microsoft Sans Serif"/>
              </a:rPr>
              <a:t>учебного</a:t>
            </a:r>
            <a:r>
              <a:rPr sz="1300" spc="-10" dirty="0">
                <a:latin typeface="Microsoft Sans Serif"/>
                <a:cs typeface="Microsoft Sans Serif"/>
              </a:rPr>
              <a:t> плана, </a:t>
            </a:r>
            <a:r>
              <a:rPr sz="1300" spc="-5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федерального</a:t>
            </a:r>
            <a:r>
              <a:rPr sz="1300" spc="-5" dirty="0">
                <a:latin typeface="Microsoft Sans Serif"/>
                <a:cs typeface="Microsoft Sans Serif"/>
              </a:rPr>
              <a:t> </a:t>
            </a:r>
            <a:r>
              <a:rPr sz="1300" spc="-15" dirty="0">
                <a:latin typeface="Microsoft Sans Serif"/>
                <a:cs typeface="Microsoft Sans Serif"/>
              </a:rPr>
              <a:t>календарного</a:t>
            </a:r>
            <a:r>
              <a:rPr sz="1300" spc="-10" dirty="0">
                <a:latin typeface="Microsoft Sans Serif"/>
                <a:cs typeface="Microsoft Sans Serif"/>
              </a:rPr>
              <a:t> </a:t>
            </a:r>
            <a:r>
              <a:rPr sz="1300" spc="-15" dirty="0">
                <a:latin typeface="Microsoft Sans Serif"/>
                <a:cs typeface="Microsoft Sans Serif"/>
              </a:rPr>
              <a:t>учебного</a:t>
            </a:r>
            <a:r>
              <a:rPr sz="1300" spc="-10" dirty="0">
                <a:latin typeface="Microsoft Sans Serif"/>
                <a:cs typeface="Microsoft Sans Serif"/>
              </a:rPr>
              <a:t> </a:t>
            </a:r>
            <a:r>
              <a:rPr sz="1300" spc="-15" dirty="0">
                <a:latin typeface="Microsoft Sans Serif"/>
                <a:cs typeface="Microsoft Sans Serif"/>
              </a:rPr>
              <a:t>графика,</a:t>
            </a:r>
            <a:r>
              <a:rPr sz="1300" spc="-10" dirty="0">
                <a:latin typeface="Microsoft Sans Serif"/>
                <a:cs typeface="Microsoft Sans Serif"/>
              </a:rPr>
              <a:t> </a:t>
            </a:r>
            <a:r>
              <a:rPr sz="1300" spc="-5" dirty="0">
                <a:latin typeface="Microsoft Sans Serif"/>
                <a:cs typeface="Microsoft Sans Serif"/>
              </a:rPr>
              <a:t>федеральной</a:t>
            </a:r>
            <a:r>
              <a:rPr sz="1300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рабочей</a:t>
            </a:r>
            <a:r>
              <a:rPr sz="1300" spc="-5" dirty="0">
                <a:latin typeface="Microsoft Sans Serif"/>
                <a:cs typeface="Microsoft Sans Serif"/>
              </a:rPr>
              <a:t> </a:t>
            </a:r>
            <a:r>
              <a:rPr sz="1300" spc="-20" dirty="0">
                <a:latin typeface="Microsoft Sans Serif"/>
                <a:cs typeface="Microsoft Sans Serif"/>
              </a:rPr>
              <a:t>программы</a:t>
            </a:r>
            <a:r>
              <a:rPr sz="1300" spc="-15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воспитания,</a:t>
            </a:r>
            <a:r>
              <a:rPr sz="1300" spc="-5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федерального </a:t>
            </a:r>
            <a:r>
              <a:rPr sz="1300" spc="-5" dirty="0">
                <a:latin typeface="Microsoft Sans Serif"/>
                <a:cs typeface="Microsoft Sans Serif"/>
              </a:rPr>
              <a:t> </a:t>
            </a:r>
            <a:r>
              <a:rPr sz="1300" spc="-15" dirty="0">
                <a:latin typeface="Microsoft Sans Serif"/>
                <a:cs typeface="Microsoft Sans Serif"/>
              </a:rPr>
              <a:t>календарного</a:t>
            </a:r>
            <a:r>
              <a:rPr sz="1300" spc="50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плана</a:t>
            </a:r>
            <a:r>
              <a:rPr sz="1300" spc="25" dirty="0">
                <a:latin typeface="Microsoft Sans Serif"/>
                <a:cs typeface="Microsoft Sans Serif"/>
              </a:rPr>
              <a:t> </a:t>
            </a:r>
            <a:r>
              <a:rPr sz="1300" spc="-20" dirty="0">
                <a:latin typeface="Microsoft Sans Serif"/>
                <a:cs typeface="Microsoft Sans Serif"/>
              </a:rPr>
              <a:t>воспитательной</a:t>
            </a:r>
            <a:r>
              <a:rPr sz="1300" spc="75" dirty="0">
                <a:latin typeface="Microsoft Sans Serif"/>
                <a:cs typeface="Microsoft Sans Serif"/>
              </a:rPr>
              <a:t> </a:t>
            </a:r>
            <a:r>
              <a:rPr sz="1300" spc="-15" dirty="0">
                <a:latin typeface="Microsoft Sans Serif"/>
                <a:cs typeface="Microsoft Sans Serif"/>
              </a:rPr>
              <a:t>работы</a:t>
            </a:r>
            <a:endParaRPr sz="130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501394" y="733044"/>
            <a:ext cx="10108565" cy="929640"/>
            <a:chOff x="1501394" y="733044"/>
            <a:chExt cx="10108565" cy="929640"/>
          </a:xfrm>
        </p:grpSpPr>
        <p:sp>
          <p:nvSpPr>
            <p:cNvPr id="7" name="object 7"/>
            <p:cNvSpPr/>
            <p:nvPr/>
          </p:nvSpPr>
          <p:spPr>
            <a:xfrm>
              <a:off x="1514094" y="745744"/>
              <a:ext cx="10083165" cy="904240"/>
            </a:xfrm>
            <a:custGeom>
              <a:avLst/>
              <a:gdLst/>
              <a:ahLst/>
              <a:cxnLst/>
              <a:rect l="l" t="t" r="r" b="b"/>
              <a:pathLst>
                <a:path w="10083165" h="904239">
                  <a:moveTo>
                    <a:pt x="9932289" y="0"/>
                  </a:moveTo>
                  <a:lnTo>
                    <a:pt x="150622" y="0"/>
                  </a:lnTo>
                  <a:lnTo>
                    <a:pt x="103014" y="7678"/>
                  </a:lnTo>
                  <a:lnTo>
                    <a:pt x="61667" y="29061"/>
                  </a:lnTo>
                  <a:lnTo>
                    <a:pt x="29061" y="61667"/>
                  </a:lnTo>
                  <a:lnTo>
                    <a:pt x="7678" y="103014"/>
                  </a:lnTo>
                  <a:lnTo>
                    <a:pt x="0" y="150622"/>
                  </a:lnTo>
                  <a:lnTo>
                    <a:pt x="0" y="753237"/>
                  </a:lnTo>
                  <a:lnTo>
                    <a:pt x="7678" y="800844"/>
                  </a:lnTo>
                  <a:lnTo>
                    <a:pt x="29061" y="842191"/>
                  </a:lnTo>
                  <a:lnTo>
                    <a:pt x="61667" y="874797"/>
                  </a:lnTo>
                  <a:lnTo>
                    <a:pt x="103014" y="896180"/>
                  </a:lnTo>
                  <a:lnTo>
                    <a:pt x="150622" y="903859"/>
                  </a:lnTo>
                  <a:lnTo>
                    <a:pt x="9932289" y="903859"/>
                  </a:lnTo>
                  <a:lnTo>
                    <a:pt x="9979896" y="896180"/>
                  </a:lnTo>
                  <a:lnTo>
                    <a:pt x="10021243" y="874797"/>
                  </a:lnTo>
                  <a:lnTo>
                    <a:pt x="10053849" y="842191"/>
                  </a:lnTo>
                  <a:lnTo>
                    <a:pt x="10075232" y="800844"/>
                  </a:lnTo>
                  <a:lnTo>
                    <a:pt x="10082911" y="753237"/>
                  </a:lnTo>
                  <a:lnTo>
                    <a:pt x="10082911" y="150622"/>
                  </a:lnTo>
                  <a:lnTo>
                    <a:pt x="10075232" y="103014"/>
                  </a:lnTo>
                  <a:lnTo>
                    <a:pt x="10053849" y="61667"/>
                  </a:lnTo>
                  <a:lnTo>
                    <a:pt x="10021243" y="29061"/>
                  </a:lnTo>
                  <a:lnTo>
                    <a:pt x="9979896" y="7678"/>
                  </a:lnTo>
                  <a:lnTo>
                    <a:pt x="993228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14094" y="745744"/>
              <a:ext cx="10083165" cy="904240"/>
            </a:xfrm>
            <a:custGeom>
              <a:avLst/>
              <a:gdLst/>
              <a:ahLst/>
              <a:cxnLst/>
              <a:rect l="l" t="t" r="r" b="b"/>
              <a:pathLst>
                <a:path w="10083165" h="904239">
                  <a:moveTo>
                    <a:pt x="0" y="150622"/>
                  </a:moveTo>
                  <a:lnTo>
                    <a:pt x="7678" y="103014"/>
                  </a:lnTo>
                  <a:lnTo>
                    <a:pt x="29061" y="61667"/>
                  </a:lnTo>
                  <a:lnTo>
                    <a:pt x="61667" y="29061"/>
                  </a:lnTo>
                  <a:lnTo>
                    <a:pt x="103014" y="7678"/>
                  </a:lnTo>
                  <a:lnTo>
                    <a:pt x="150622" y="0"/>
                  </a:lnTo>
                  <a:lnTo>
                    <a:pt x="9932289" y="0"/>
                  </a:lnTo>
                  <a:lnTo>
                    <a:pt x="9979896" y="7678"/>
                  </a:lnTo>
                  <a:lnTo>
                    <a:pt x="10021243" y="29061"/>
                  </a:lnTo>
                  <a:lnTo>
                    <a:pt x="10053849" y="61667"/>
                  </a:lnTo>
                  <a:lnTo>
                    <a:pt x="10075232" y="103014"/>
                  </a:lnTo>
                  <a:lnTo>
                    <a:pt x="10082911" y="150622"/>
                  </a:lnTo>
                  <a:lnTo>
                    <a:pt x="10082911" y="753237"/>
                  </a:lnTo>
                  <a:lnTo>
                    <a:pt x="10075232" y="800844"/>
                  </a:lnTo>
                  <a:lnTo>
                    <a:pt x="10053849" y="842191"/>
                  </a:lnTo>
                  <a:lnTo>
                    <a:pt x="10021243" y="874797"/>
                  </a:lnTo>
                  <a:lnTo>
                    <a:pt x="9979896" y="896180"/>
                  </a:lnTo>
                  <a:lnTo>
                    <a:pt x="9932289" y="903859"/>
                  </a:lnTo>
                  <a:lnTo>
                    <a:pt x="150622" y="903859"/>
                  </a:lnTo>
                  <a:lnTo>
                    <a:pt x="103014" y="896180"/>
                  </a:lnTo>
                  <a:lnTo>
                    <a:pt x="61667" y="874797"/>
                  </a:lnTo>
                  <a:lnTo>
                    <a:pt x="29061" y="842191"/>
                  </a:lnTo>
                  <a:lnTo>
                    <a:pt x="7678" y="800844"/>
                  </a:lnTo>
                  <a:lnTo>
                    <a:pt x="0" y="753237"/>
                  </a:lnTo>
                  <a:lnTo>
                    <a:pt x="0" y="150622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25879" y="930351"/>
            <a:ext cx="27774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</a:rPr>
              <a:t>1</a:t>
            </a:r>
            <a:r>
              <a:rPr sz="2800" spc="-20" dirty="0">
                <a:solidFill>
                  <a:srgbClr val="FFFFFF"/>
                </a:solidFill>
              </a:rPr>
              <a:t> января</a:t>
            </a:r>
            <a:r>
              <a:rPr sz="2800" spc="-25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2023</a:t>
            </a:r>
            <a:r>
              <a:rPr sz="2800" spc="-20" dirty="0">
                <a:solidFill>
                  <a:srgbClr val="FFFFFF"/>
                </a:solidFill>
              </a:rPr>
              <a:t> </a:t>
            </a:r>
            <a:r>
              <a:rPr sz="2800" spc="-145" dirty="0">
                <a:solidFill>
                  <a:srgbClr val="FFFFFF"/>
                </a:solidFill>
              </a:rPr>
              <a:t>г.</a:t>
            </a:r>
            <a:endParaRPr sz="2800"/>
          </a:p>
        </p:txBody>
      </p:sp>
      <p:sp>
        <p:nvSpPr>
          <p:cNvPr id="10" name="object 10"/>
          <p:cNvSpPr/>
          <p:nvPr/>
        </p:nvSpPr>
        <p:spPr>
          <a:xfrm>
            <a:off x="1004887" y="3083064"/>
            <a:ext cx="10592435" cy="897890"/>
          </a:xfrm>
          <a:custGeom>
            <a:avLst/>
            <a:gdLst/>
            <a:ahLst/>
            <a:cxnLst/>
            <a:rect l="l" t="t" r="r" b="b"/>
            <a:pathLst>
              <a:path w="10592435" h="897889">
                <a:moveTo>
                  <a:pt x="0" y="897750"/>
                </a:moveTo>
                <a:lnTo>
                  <a:pt x="10592054" y="897750"/>
                </a:lnTo>
                <a:lnTo>
                  <a:pt x="10592054" y="0"/>
                </a:lnTo>
                <a:lnTo>
                  <a:pt x="0" y="0"/>
                </a:lnTo>
                <a:lnTo>
                  <a:pt x="0" y="897750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14576" y="3351657"/>
            <a:ext cx="8975725" cy="4241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0" marR="5080" indent="-114300">
              <a:lnSpc>
                <a:spcPts val="1450"/>
              </a:lnSpc>
              <a:spcBef>
                <a:spcPts val="340"/>
              </a:spcBef>
              <a:buChar char="•"/>
              <a:tabLst>
                <a:tab pos="127000" algn="l"/>
              </a:tabLst>
            </a:pPr>
            <a:r>
              <a:rPr sz="1400" spc="-15" dirty="0">
                <a:latin typeface="Microsoft Sans Serif"/>
                <a:cs typeface="Microsoft Sans Serif"/>
              </a:rPr>
              <a:t>включить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 </a:t>
            </a:r>
            <a:r>
              <a:rPr sz="1400" spc="-20" dirty="0">
                <a:latin typeface="Microsoft Sans Serif"/>
                <a:cs typeface="Microsoft Sans Serif"/>
              </a:rPr>
              <a:t>Федеральные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программы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обязательные</a:t>
            </a:r>
            <a:r>
              <a:rPr sz="1400" spc="3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для </a:t>
            </a:r>
            <a:r>
              <a:rPr sz="1400" spc="-10" dirty="0">
                <a:latin typeface="Microsoft Sans Serif"/>
                <a:cs typeface="Microsoft Sans Serif"/>
              </a:rPr>
              <a:t>применения</a:t>
            </a:r>
            <a:r>
              <a:rPr sz="1400" spc="35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федеральные </a:t>
            </a:r>
            <a:r>
              <a:rPr sz="1400" spc="-15" dirty="0">
                <a:latin typeface="Microsoft Sans Serif"/>
                <a:cs typeface="Microsoft Sans Serif"/>
              </a:rPr>
              <a:t>рабочие</a:t>
            </a:r>
            <a:r>
              <a:rPr sz="1400" spc="34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программы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по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учебным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предметам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на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базовом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уровне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495933" y="2396109"/>
            <a:ext cx="10113645" cy="995044"/>
            <a:chOff x="1495933" y="2396109"/>
            <a:chExt cx="10113645" cy="995044"/>
          </a:xfrm>
        </p:grpSpPr>
        <p:sp>
          <p:nvSpPr>
            <p:cNvPr id="13" name="object 13"/>
            <p:cNvSpPr/>
            <p:nvPr/>
          </p:nvSpPr>
          <p:spPr>
            <a:xfrm>
              <a:off x="1508633" y="2408809"/>
              <a:ext cx="10088245" cy="969644"/>
            </a:xfrm>
            <a:custGeom>
              <a:avLst/>
              <a:gdLst/>
              <a:ahLst/>
              <a:cxnLst/>
              <a:rect l="l" t="t" r="r" b="b"/>
              <a:pathLst>
                <a:path w="10088245" h="969645">
                  <a:moveTo>
                    <a:pt x="9926447" y="0"/>
                  </a:moveTo>
                  <a:lnTo>
                    <a:pt x="161543" y="0"/>
                  </a:lnTo>
                  <a:lnTo>
                    <a:pt x="118621" y="5766"/>
                  </a:lnTo>
                  <a:lnTo>
                    <a:pt x="80038" y="22041"/>
                  </a:lnTo>
                  <a:lnTo>
                    <a:pt x="47339" y="47291"/>
                  </a:lnTo>
                  <a:lnTo>
                    <a:pt x="22069" y="79981"/>
                  </a:lnTo>
                  <a:lnTo>
                    <a:pt x="5774" y="118577"/>
                  </a:lnTo>
                  <a:lnTo>
                    <a:pt x="0" y="161543"/>
                  </a:lnTo>
                  <a:lnTo>
                    <a:pt x="0" y="807846"/>
                  </a:lnTo>
                  <a:lnTo>
                    <a:pt x="5774" y="850822"/>
                  </a:lnTo>
                  <a:lnTo>
                    <a:pt x="22069" y="889442"/>
                  </a:lnTo>
                  <a:lnTo>
                    <a:pt x="47339" y="922162"/>
                  </a:lnTo>
                  <a:lnTo>
                    <a:pt x="80038" y="947443"/>
                  </a:lnTo>
                  <a:lnTo>
                    <a:pt x="118621" y="963742"/>
                  </a:lnTo>
                  <a:lnTo>
                    <a:pt x="161543" y="969517"/>
                  </a:lnTo>
                  <a:lnTo>
                    <a:pt x="9926447" y="969517"/>
                  </a:lnTo>
                  <a:lnTo>
                    <a:pt x="9969422" y="963742"/>
                  </a:lnTo>
                  <a:lnTo>
                    <a:pt x="10008042" y="947443"/>
                  </a:lnTo>
                  <a:lnTo>
                    <a:pt x="10040762" y="922162"/>
                  </a:lnTo>
                  <a:lnTo>
                    <a:pt x="10066043" y="889442"/>
                  </a:lnTo>
                  <a:lnTo>
                    <a:pt x="10082342" y="850822"/>
                  </a:lnTo>
                  <a:lnTo>
                    <a:pt x="10088118" y="807846"/>
                  </a:lnTo>
                  <a:lnTo>
                    <a:pt x="10088118" y="161543"/>
                  </a:lnTo>
                  <a:lnTo>
                    <a:pt x="10082342" y="118577"/>
                  </a:lnTo>
                  <a:lnTo>
                    <a:pt x="10066043" y="79981"/>
                  </a:lnTo>
                  <a:lnTo>
                    <a:pt x="10040762" y="47291"/>
                  </a:lnTo>
                  <a:lnTo>
                    <a:pt x="10008042" y="22041"/>
                  </a:lnTo>
                  <a:lnTo>
                    <a:pt x="9969422" y="5766"/>
                  </a:lnTo>
                  <a:lnTo>
                    <a:pt x="992644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08633" y="2408809"/>
              <a:ext cx="10088245" cy="969644"/>
            </a:xfrm>
            <a:custGeom>
              <a:avLst/>
              <a:gdLst/>
              <a:ahLst/>
              <a:cxnLst/>
              <a:rect l="l" t="t" r="r" b="b"/>
              <a:pathLst>
                <a:path w="10088245" h="969645">
                  <a:moveTo>
                    <a:pt x="0" y="161543"/>
                  </a:moveTo>
                  <a:lnTo>
                    <a:pt x="5774" y="118577"/>
                  </a:lnTo>
                  <a:lnTo>
                    <a:pt x="22069" y="79981"/>
                  </a:lnTo>
                  <a:lnTo>
                    <a:pt x="47339" y="47291"/>
                  </a:lnTo>
                  <a:lnTo>
                    <a:pt x="80038" y="22041"/>
                  </a:lnTo>
                  <a:lnTo>
                    <a:pt x="118621" y="5766"/>
                  </a:lnTo>
                  <a:lnTo>
                    <a:pt x="161543" y="0"/>
                  </a:lnTo>
                  <a:lnTo>
                    <a:pt x="9926447" y="0"/>
                  </a:lnTo>
                  <a:lnTo>
                    <a:pt x="9969422" y="5766"/>
                  </a:lnTo>
                  <a:lnTo>
                    <a:pt x="10008042" y="22041"/>
                  </a:lnTo>
                  <a:lnTo>
                    <a:pt x="10040762" y="47291"/>
                  </a:lnTo>
                  <a:lnTo>
                    <a:pt x="10066043" y="79981"/>
                  </a:lnTo>
                  <a:lnTo>
                    <a:pt x="10082342" y="118577"/>
                  </a:lnTo>
                  <a:lnTo>
                    <a:pt x="10088118" y="161543"/>
                  </a:lnTo>
                  <a:lnTo>
                    <a:pt x="10088118" y="807846"/>
                  </a:lnTo>
                  <a:lnTo>
                    <a:pt x="10082342" y="850822"/>
                  </a:lnTo>
                  <a:lnTo>
                    <a:pt x="10066043" y="889442"/>
                  </a:lnTo>
                  <a:lnTo>
                    <a:pt x="10040762" y="922162"/>
                  </a:lnTo>
                  <a:lnTo>
                    <a:pt x="10008042" y="947443"/>
                  </a:lnTo>
                  <a:lnTo>
                    <a:pt x="9969422" y="963742"/>
                  </a:lnTo>
                  <a:lnTo>
                    <a:pt x="9926447" y="969517"/>
                  </a:lnTo>
                  <a:lnTo>
                    <a:pt x="161543" y="969517"/>
                  </a:lnTo>
                  <a:lnTo>
                    <a:pt x="118621" y="963742"/>
                  </a:lnTo>
                  <a:lnTo>
                    <a:pt x="80038" y="947443"/>
                  </a:lnTo>
                  <a:lnTo>
                    <a:pt x="47339" y="922162"/>
                  </a:lnTo>
                  <a:lnTo>
                    <a:pt x="22069" y="889442"/>
                  </a:lnTo>
                  <a:lnTo>
                    <a:pt x="5774" y="850822"/>
                  </a:lnTo>
                  <a:lnTo>
                    <a:pt x="0" y="807846"/>
                  </a:lnTo>
                  <a:lnTo>
                    <a:pt x="0" y="16154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823720" y="2634818"/>
            <a:ext cx="24669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июня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2023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45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04887" y="4679835"/>
            <a:ext cx="10592435" cy="897890"/>
          </a:xfrm>
          <a:custGeom>
            <a:avLst/>
            <a:gdLst/>
            <a:ahLst/>
            <a:cxnLst/>
            <a:rect l="l" t="t" r="r" b="b"/>
            <a:pathLst>
              <a:path w="10592435" h="897889">
                <a:moveTo>
                  <a:pt x="0" y="897750"/>
                </a:moveTo>
                <a:lnTo>
                  <a:pt x="10592054" y="897750"/>
                </a:lnTo>
                <a:lnTo>
                  <a:pt x="10592054" y="0"/>
                </a:lnTo>
                <a:lnTo>
                  <a:pt x="0" y="0"/>
                </a:lnTo>
                <a:lnTo>
                  <a:pt x="0" y="897750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814576" y="4948555"/>
            <a:ext cx="8976360" cy="424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indent="-114300">
              <a:lnSpc>
                <a:spcPts val="1565"/>
              </a:lnSpc>
              <a:spcBef>
                <a:spcPts val="100"/>
              </a:spcBef>
              <a:buChar char="•"/>
              <a:tabLst>
                <a:tab pos="127000" algn="l"/>
                <a:tab pos="1042669" algn="l"/>
                <a:tab pos="1278890" algn="l"/>
                <a:tab pos="2571115" algn="l"/>
                <a:tab pos="3641090" algn="l"/>
                <a:tab pos="4946015" algn="l"/>
                <a:tab pos="5773420" algn="l"/>
                <a:tab pos="6843395" algn="l"/>
                <a:tab pos="7180580" algn="l"/>
                <a:tab pos="8233409" algn="l"/>
              </a:tabLst>
            </a:pPr>
            <a:r>
              <a:rPr sz="1400" spc="-15" dirty="0">
                <a:latin typeface="Microsoft Sans Serif"/>
                <a:cs typeface="Microsoft Sans Serif"/>
              </a:rPr>
              <a:t>включить	</a:t>
            </a:r>
            <a:r>
              <a:rPr sz="1400" dirty="0">
                <a:latin typeface="Microsoft Sans Serif"/>
                <a:cs typeface="Microsoft Sans Serif"/>
              </a:rPr>
              <a:t>в	</a:t>
            </a:r>
            <a:r>
              <a:rPr sz="1400" spc="-15" dirty="0">
                <a:latin typeface="Microsoft Sans Serif"/>
                <a:cs typeface="Microsoft Sans Serif"/>
              </a:rPr>
              <a:t>Федеральные	</a:t>
            </a:r>
            <a:r>
              <a:rPr sz="1400" spc="-20" dirty="0">
                <a:latin typeface="Microsoft Sans Serif"/>
                <a:cs typeface="Microsoft Sans Serif"/>
              </a:rPr>
              <a:t>программы	</a:t>
            </a:r>
            <a:r>
              <a:rPr sz="1400" spc="-5" dirty="0">
                <a:latin typeface="Microsoft Sans Serif"/>
                <a:cs typeface="Microsoft Sans Serif"/>
              </a:rPr>
              <a:t>федеральные	</a:t>
            </a:r>
            <a:r>
              <a:rPr sz="1400" spc="-10" dirty="0">
                <a:latin typeface="Microsoft Sans Serif"/>
                <a:cs typeface="Microsoft Sans Serif"/>
              </a:rPr>
              <a:t>рабочие	</a:t>
            </a:r>
            <a:r>
              <a:rPr sz="1400" spc="-20" dirty="0">
                <a:latin typeface="Microsoft Sans Serif"/>
                <a:cs typeface="Microsoft Sans Serif"/>
              </a:rPr>
              <a:t>программы	</a:t>
            </a:r>
            <a:r>
              <a:rPr sz="1400" spc="-15" dirty="0">
                <a:latin typeface="Microsoft Sans Serif"/>
                <a:cs typeface="Microsoft Sans Serif"/>
              </a:rPr>
              <a:t>по	</a:t>
            </a:r>
            <a:r>
              <a:rPr sz="1400" spc="-10" dirty="0">
                <a:latin typeface="Microsoft Sans Serif"/>
                <a:cs typeface="Microsoft Sans Serif"/>
              </a:rPr>
              <a:t>остальным	</a:t>
            </a:r>
            <a:r>
              <a:rPr sz="1400" spc="-15" dirty="0">
                <a:latin typeface="Microsoft Sans Serif"/>
                <a:cs typeface="Microsoft Sans Serif"/>
              </a:rPr>
              <a:t>учебным</a:t>
            </a:r>
            <a:endParaRPr sz="1400">
              <a:latin typeface="Microsoft Sans Serif"/>
              <a:cs typeface="Microsoft Sans Serif"/>
            </a:endParaRPr>
          </a:p>
          <a:p>
            <a:pPr marL="127000">
              <a:lnSpc>
                <a:spcPts val="1565"/>
              </a:lnSpc>
            </a:pPr>
            <a:r>
              <a:rPr sz="1400" spc="-25" dirty="0">
                <a:latin typeface="Microsoft Sans Serif"/>
                <a:cs typeface="Microsoft Sans Serif"/>
              </a:rPr>
              <a:t>предметам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на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базовом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уровне;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492250" y="4076192"/>
            <a:ext cx="10110470" cy="911860"/>
            <a:chOff x="1492250" y="4076192"/>
            <a:chExt cx="10110470" cy="911860"/>
          </a:xfrm>
        </p:grpSpPr>
        <p:sp>
          <p:nvSpPr>
            <p:cNvPr id="19" name="object 19"/>
            <p:cNvSpPr/>
            <p:nvPr/>
          </p:nvSpPr>
          <p:spPr>
            <a:xfrm>
              <a:off x="1504950" y="4088892"/>
              <a:ext cx="10085070" cy="886460"/>
            </a:xfrm>
            <a:custGeom>
              <a:avLst/>
              <a:gdLst/>
              <a:ahLst/>
              <a:cxnLst/>
              <a:rect l="l" t="t" r="r" b="b"/>
              <a:pathLst>
                <a:path w="10085070" h="886460">
                  <a:moveTo>
                    <a:pt x="9936988" y="0"/>
                  </a:moveTo>
                  <a:lnTo>
                    <a:pt x="147700" y="0"/>
                  </a:lnTo>
                  <a:lnTo>
                    <a:pt x="101031" y="7521"/>
                  </a:lnTo>
                  <a:lnTo>
                    <a:pt x="60487" y="28472"/>
                  </a:lnTo>
                  <a:lnTo>
                    <a:pt x="28508" y="60432"/>
                  </a:lnTo>
                  <a:lnTo>
                    <a:pt x="7533" y="100982"/>
                  </a:lnTo>
                  <a:lnTo>
                    <a:pt x="0" y="147700"/>
                  </a:lnTo>
                  <a:lnTo>
                    <a:pt x="0" y="738378"/>
                  </a:lnTo>
                  <a:lnTo>
                    <a:pt x="7533" y="785096"/>
                  </a:lnTo>
                  <a:lnTo>
                    <a:pt x="28508" y="825646"/>
                  </a:lnTo>
                  <a:lnTo>
                    <a:pt x="60487" y="857606"/>
                  </a:lnTo>
                  <a:lnTo>
                    <a:pt x="101031" y="878557"/>
                  </a:lnTo>
                  <a:lnTo>
                    <a:pt x="147700" y="886079"/>
                  </a:lnTo>
                  <a:lnTo>
                    <a:pt x="9936988" y="886079"/>
                  </a:lnTo>
                  <a:lnTo>
                    <a:pt x="9983657" y="878557"/>
                  </a:lnTo>
                  <a:lnTo>
                    <a:pt x="10024201" y="857606"/>
                  </a:lnTo>
                  <a:lnTo>
                    <a:pt x="10056180" y="825646"/>
                  </a:lnTo>
                  <a:lnTo>
                    <a:pt x="10077155" y="785096"/>
                  </a:lnTo>
                  <a:lnTo>
                    <a:pt x="10084689" y="738378"/>
                  </a:lnTo>
                  <a:lnTo>
                    <a:pt x="10084689" y="147700"/>
                  </a:lnTo>
                  <a:lnTo>
                    <a:pt x="10077155" y="100982"/>
                  </a:lnTo>
                  <a:lnTo>
                    <a:pt x="10056180" y="60432"/>
                  </a:lnTo>
                  <a:lnTo>
                    <a:pt x="10024201" y="28472"/>
                  </a:lnTo>
                  <a:lnTo>
                    <a:pt x="9983657" y="7521"/>
                  </a:lnTo>
                  <a:lnTo>
                    <a:pt x="993698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04950" y="4088892"/>
              <a:ext cx="10085070" cy="886460"/>
            </a:xfrm>
            <a:custGeom>
              <a:avLst/>
              <a:gdLst/>
              <a:ahLst/>
              <a:cxnLst/>
              <a:rect l="l" t="t" r="r" b="b"/>
              <a:pathLst>
                <a:path w="10085070" h="886460">
                  <a:moveTo>
                    <a:pt x="0" y="147700"/>
                  </a:moveTo>
                  <a:lnTo>
                    <a:pt x="7533" y="100982"/>
                  </a:lnTo>
                  <a:lnTo>
                    <a:pt x="28508" y="60432"/>
                  </a:lnTo>
                  <a:lnTo>
                    <a:pt x="60487" y="28472"/>
                  </a:lnTo>
                  <a:lnTo>
                    <a:pt x="101031" y="7521"/>
                  </a:lnTo>
                  <a:lnTo>
                    <a:pt x="147700" y="0"/>
                  </a:lnTo>
                  <a:lnTo>
                    <a:pt x="9936988" y="0"/>
                  </a:lnTo>
                  <a:lnTo>
                    <a:pt x="9983657" y="7521"/>
                  </a:lnTo>
                  <a:lnTo>
                    <a:pt x="10024201" y="28472"/>
                  </a:lnTo>
                  <a:lnTo>
                    <a:pt x="10056180" y="60432"/>
                  </a:lnTo>
                  <a:lnTo>
                    <a:pt x="10077155" y="100982"/>
                  </a:lnTo>
                  <a:lnTo>
                    <a:pt x="10084689" y="147700"/>
                  </a:lnTo>
                  <a:lnTo>
                    <a:pt x="10084689" y="738378"/>
                  </a:lnTo>
                  <a:lnTo>
                    <a:pt x="10077155" y="785096"/>
                  </a:lnTo>
                  <a:lnTo>
                    <a:pt x="10056180" y="825646"/>
                  </a:lnTo>
                  <a:lnTo>
                    <a:pt x="10024201" y="857606"/>
                  </a:lnTo>
                  <a:lnTo>
                    <a:pt x="9983657" y="878557"/>
                  </a:lnTo>
                  <a:lnTo>
                    <a:pt x="9936988" y="886079"/>
                  </a:lnTo>
                  <a:lnTo>
                    <a:pt x="147700" y="886079"/>
                  </a:lnTo>
                  <a:lnTo>
                    <a:pt x="101031" y="878557"/>
                  </a:lnTo>
                  <a:lnTo>
                    <a:pt x="60487" y="857606"/>
                  </a:lnTo>
                  <a:lnTo>
                    <a:pt x="28508" y="825646"/>
                  </a:lnTo>
                  <a:lnTo>
                    <a:pt x="7533" y="785096"/>
                  </a:lnTo>
                  <a:lnTo>
                    <a:pt x="0" y="738378"/>
                  </a:lnTo>
                  <a:lnTo>
                    <a:pt x="0" y="14770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816100" y="4273677"/>
            <a:ext cx="28422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 августа</a:t>
            </a:r>
            <a:r>
              <a:rPr sz="28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2023</a:t>
            </a:r>
            <a:r>
              <a:rPr sz="2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45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endParaRPr sz="2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04887" y="6349212"/>
            <a:ext cx="10592435" cy="897890"/>
          </a:xfrm>
          <a:custGeom>
            <a:avLst/>
            <a:gdLst/>
            <a:ahLst/>
            <a:cxnLst/>
            <a:rect l="l" t="t" r="r" b="b"/>
            <a:pathLst>
              <a:path w="10592435" h="897890">
                <a:moveTo>
                  <a:pt x="0" y="897750"/>
                </a:moveTo>
                <a:lnTo>
                  <a:pt x="10592054" y="897750"/>
                </a:lnTo>
                <a:lnTo>
                  <a:pt x="10592054" y="0"/>
                </a:lnTo>
                <a:lnTo>
                  <a:pt x="0" y="0"/>
                </a:lnTo>
                <a:lnTo>
                  <a:pt x="0" y="897750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814576" y="6618529"/>
            <a:ext cx="8973820" cy="4241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0" marR="5080" indent="-114300">
              <a:lnSpc>
                <a:spcPts val="1450"/>
              </a:lnSpc>
              <a:spcBef>
                <a:spcPts val="340"/>
              </a:spcBef>
              <a:buChar char="•"/>
              <a:tabLst>
                <a:tab pos="127000" algn="l"/>
                <a:tab pos="1221105" algn="l"/>
                <a:tab pos="2290445" algn="l"/>
                <a:tab pos="2540635" algn="l"/>
                <a:tab pos="3618229" algn="l"/>
                <a:tab pos="4918075" algn="l"/>
                <a:tab pos="5744845" algn="l"/>
                <a:tab pos="6697345" algn="l"/>
                <a:tab pos="7043420" algn="l"/>
                <a:tab pos="7597775" algn="l"/>
                <a:tab pos="8657590" algn="l"/>
              </a:tabLst>
            </a:pPr>
            <a:r>
              <a:rPr sz="1400" spc="-5" dirty="0">
                <a:latin typeface="Microsoft Sans Serif"/>
                <a:cs typeface="Microsoft Sans Serif"/>
              </a:rPr>
              <a:t>о</a:t>
            </a:r>
            <a:r>
              <a:rPr sz="1400" spc="-15" dirty="0">
                <a:latin typeface="Microsoft Sans Serif"/>
                <a:cs typeface="Microsoft Sans Serif"/>
              </a:rPr>
              <a:t>б</a:t>
            </a:r>
            <a:r>
              <a:rPr sz="1400" spc="-5" dirty="0">
                <a:latin typeface="Microsoft Sans Serif"/>
                <a:cs typeface="Microsoft Sans Serif"/>
              </a:rPr>
              <a:t>е</a:t>
            </a:r>
            <a:r>
              <a:rPr sz="1400" dirty="0">
                <a:latin typeface="Microsoft Sans Serif"/>
                <a:cs typeface="Microsoft Sans Serif"/>
              </a:rPr>
              <a:t>с</a:t>
            </a:r>
            <a:r>
              <a:rPr sz="1400" spc="-25" dirty="0">
                <a:latin typeface="Microsoft Sans Serif"/>
                <a:cs typeface="Microsoft Sans Serif"/>
              </a:rPr>
              <a:t>п</a:t>
            </a:r>
            <a:r>
              <a:rPr sz="1400" spc="-50" dirty="0">
                <a:latin typeface="Microsoft Sans Serif"/>
                <a:cs typeface="Microsoft Sans Serif"/>
              </a:rPr>
              <a:t>е</a:t>
            </a:r>
            <a:r>
              <a:rPr sz="1400" spc="-10" dirty="0">
                <a:latin typeface="Microsoft Sans Serif"/>
                <a:cs typeface="Microsoft Sans Serif"/>
              </a:rPr>
              <a:t>ч</a:t>
            </a:r>
            <a:r>
              <a:rPr sz="1400" spc="-30" dirty="0">
                <a:latin typeface="Microsoft Sans Serif"/>
                <a:cs typeface="Microsoft Sans Serif"/>
              </a:rPr>
              <a:t>и</a:t>
            </a:r>
            <a:r>
              <a:rPr sz="1400" dirty="0">
                <a:latin typeface="Microsoft Sans Serif"/>
                <a:cs typeface="Microsoft Sans Serif"/>
              </a:rPr>
              <a:t>т</a:t>
            </a:r>
            <a:r>
              <a:rPr sz="1400" spc="-5" dirty="0">
                <a:latin typeface="Microsoft Sans Serif"/>
                <a:cs typeface="Microsoft Sans Serif"/>
              </a:rPr>
              <a:t>ь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15" dirty="0">
                <a:latin typeface="Microsoft Sans Serif"/>
                <a:cs typeface="Microsoft Sans Serif"/>
              </a:rPr>
              <a:t>ра</a:t>
            </a:r>
            <a:r>
              <a:rPr sz="1400" spc="-60" dirty="0">
                <a:latin typeface="Microsoft Sans Serif"/>
                <a:cs typeface="Microsoft Sans Serif"/>
              </a:rPr>
              <a:t>з</a:t>
            </a:r>
            <a:r>
              <a:rPr sz="1400" spc="-15" dirty="0">
                <a:latin typeface="Microsoft Sans Serif"/>
                <a:cs typeface="Microsoft Sans Serif"/>
              </a:rPr>
              <a:t>р</a:t>
            </a:r>
            <a:r>
              <a:rPr sz="1400" spc="-5" dirty="0">
                <a:latin typeface="Microsoft Sans Serif"/>
                <a:cs typeface="Microsoft Sans Serif"/>
              </a:rPr>
              <a:t>аб</a:t>
            </a:r>
            <a:r>
              <a:rPr sz="1400" spc="-40" dirty="0">
                <a:latin typeface="Microsoft Sans Serif"/>
                <a:cs typeface="Microsoft Sans Serif"/>
              </a:rPr>
              <a:t>о</a:t>
            </a:r>
            <a:r>
              <a:rPr sz="1400" dirty="0">
                <a:latin typeface="Microsoft Sans Serif"/>
                <a:cs typeface="Microsoft Sans Serif"/>
              </a:rPr>
              <a:t>т</a:t>
            </a:r>
            <a:r>
              <a:rPr sz="1400" spc="-85" dirty="0">
                <a:latin typeface="Microsoft Sans Serif"/>
                <a:cs typeface="Microsoft Sans Serif"/>
              </a:rPr>
              <a:t>к</a:t>
            </a:r>
            <a:r>
              <a:rPr sz="1400" dirty="0">
                <a:latin typeface="Microsoft Sans Serif"/>
                <a:cs typeface="Microsoft Sans Serif"/>
              </a:rPr>
              <a:t>у	и	</a:t>
            </a:r>
            <a:r>
              <a:rPr sz="1400" spc="-15" dirty="0">
                <a:latin typeface="Microsoft Sans Serif"/>
                <a:cs typeface="Microsoft Sans Serif"/>
              </a:rPr>
              <a:t>а</a:t>
            </a:r>
            <a:r>
              <a:rPr sz="1400" spc="-20" dirty="0">
                <a:latin typeface="Microsoft Sans Serif"/>
                <a:cs typeface="Microsoft Sans Serif"/>
              </a:rPr>
              <a:t>п</a:t>
            </a:r>
            <a:r>
              <a:rPr sz="1400" spc="-5" dirty="0">
                <a:latin typeface="Microsoft Sans Serif"/>
                <a:cs typeface="Microsoft Sans Serif"/>
              </a:rPr>
              <a:t>ро</a:t>
            </a:r>
            <a:r>
              <a:rPr sz="1400" spc="-40" dirty="0">
                <a:latin typeface="Microsoft Sans Serif"/>
                <a:cs typeface="Microsoft Sans Serif"/>
              </a:rPr>
              <a:t>б</a:t>
            </a:r>
            <a:r>
              <a:rPr sz="1400" spc="5" dirty="0">
                <a:latin typeface="Microsoft Sans Serif"/>
                <a:cs typeface="Microsoft Sans Serif"/>
              </a:rPr>
              <a:t>а</a:t>
            </a:r>
            <a:r>
              <a:rPr sz="1400" dirty="0">
                <a:latin typeface="Microsoft Sans Serif"/>
                <a:cs typeface="Microsoft Sans Serif"/>
              </a:rPr>
              <a:t>ц</a:t>
            </a:r>
            <a:r>
              <a:rPr sz="1400" spc="-10" dirty="0">
                <a:latin typeface="Microsoft Sans Serif"/>
                <a:cs typeface="Microsoft Sans Serif"/>
              </a:rPr>
              <a:t>и</a:t>
            </a:r>
            <a:r>
              <a:rPr sz="1400" spc="10" dirty="0">
                <a:latin typeface="Microsoft Sans Serif"/>
                <a:cs typeface="Microsoft Sans Serif"/>
              </a:rPr>
              <a:t>ю</a:t>
            </a:r>
            <a:r>
              <a:rPr sz="1400" dirty="0">
                <a:latin typeface="Microsoft Sans Serif"/>
                <a:cs typeface="Microsoft Sans Serif"/>
              </a:rPr>
              <a:t>	ф</a:t>
            </a:r>
            <a:r>
              <a:rPr sz="1400" spc="-45" dirty="0">
                <a:latin typeface="Microsoft Sans Serif"/>
                <a:cs typeface="Microsoft Sans Serif"/>
              </a:rPr>
              <a:t>е</a:t>
            </a:r>
            <a:r>
              <a:rPr sz="1400" spc="-5" dirty="0">
                <a:latin typeface="Microsoft Sans Serif"/>
                <a:cs typeface="Microsoft Sans Serif"/>
              </a:rPr>
              <a:t>дера</a:t>
            </a:r>
            <a:r>
              <a:rPr sz="1400" dirty="0">
                <a:latin typeface="Microsoft Sans Serif"/>
                <a:cs typeface="Microsoft Sans Serif"/>
              </a:rPr>
              <a:t>ль</a:t>
            </a:r>
            <a:r>
              <a:rPr sz="1400" spc="-5" dirty="0">
                <a:latin typeface="Microsoft Sans Serif"/>
                <a:cs typeface="Microsoft Sans Serif"/>
              </a:rPr>
              <a:t>н</a:t>
            </a:r>
            <a:r>
              <a:rPr sz="1400" spc="-10" dirty="0">
                <a:latin typeface="Microsoft Sans Serif"/>
                <a:cs typeface="Microsoft Sans Serif"/>
              </a:rPr>
              <a:t>ы</a:t>
            </a:r>
            <a:r>
              <a:rPr sz="1400" dirty="0">
                <a:latin typeface="Microsoft Sans Serif"/>
                <a:cs typeface="Microsoft Sans Serif"/>
              </a:rPr>
              <a:t>х	</a:t>
            </a:r>
            <a:r>
              <a:rPr sz="1400" spc="-5" dirty="0">
                <a:latin typeface="Microsoft Sans Serif"/>
                <a:cs typeface="Microsoft Sans Serif"/>
              </a:rPr>
              <a:t>раб</a:t>
            </a:r>
            <a:r>
              <a:rPr sz="1400" spc="-40" dirty="0">
                <a:latin typeface="Microsoft Sans Serif"/>
                <a:cs typeface="Microsoft Sans Serif"/>
              </a:rPr>
              <a:t>о</a:t>
            </a:r>
            <a:r>
              <a:rPr sz="1400" spc="-10" dirty="0">
                <a:latin typeface="Microsoft Sans Serif"/>
                <a:cs typeface="Microsoft Sans Serif"/>
              </a:rPr>
              <a:t>ч</a:t>
            </a:r>
            <a:r>
              <a:rPr sz="1400" spc="-5" dirty="0">
                <a:latin typeface="Microsoft Sans Serif"/>
                <a:cs typeface="Microsoft Sans Serif"/>
              </a:rPr>
              <a:t>и</a:t>
            </a:r>
            <a:r>
              <a:rPr sz="1400" dirty="0">
                <a:latin typeface="Microsoft Sans Serif"/>
                <a:cs typeface="Microsoft Sans Serif"/>
              </a:rPr>
              <a:t>х	</a:t>
            </a:r>
            <a:r>
              <a:rPr sz="1400" spc="-25" dirty="0">
                <a:latin typeface="Microsoft Sans Serif"/>
                <a:cs typeface="Microsoft Sans Serif"/>
              </a:rPr>
              <a:t>п</a:t>
            </a:r>
            <a:r>
              <a:rPr sz="1400" spc="-15" dirty="0">
                <a:latin typeface="Microsoft Sans Serif"/>
                <a:cs typeface="Microsoft Sans Serif"/>
              </a:rPr>
              <a:t>рограм</a:t>
            </a:r>
            <a:r>
              <a:rPr sz="1400" spc="-35" dirty="0">
                <a:latin typeface="Microsoft Sans Serif"/>
                <a:cs typeface="Microsoft Sans Serif"/>
              </a:rPr>
              <a:t>м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15" dirty="0">
                <a:latin typeface="Microsoft Sans Serif"/>
                <a:cs typeface="Microsoft Sans Serif"/>
              </a:rPr>
              <a:t>п</a:t>
            </a:r>
            <a:r>
              <a:rPr sz="1400" spc="-10" dirty="0">
                <a:latin typeface="Microsoft Sans Serif"/>
                <a:cs typeface="Microsoft Sans Serif"/>
              </a:rPr>
              <a:t>о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15" dirty="0">
                <a:latin typeface="Microsoft Sans Serif"/>
                <a:cs typeface="Microsoft Sans Serif"/>
              </a:rPr>
              <a:t>в</a:t>
            </a:r>
            <a:r>
              <a:rPr sz="1400" dirty="0">
                <a:latin typeface="Microsoft Sans Serif"/>
                <a:cs typeface="Microsoft Sans Serif"/>
              </a:rPr>
              <a:t>с</a:t>
            </a:r>
            <a:r>
              <a:rPr sz="1400" spc="-20" dirty="0">
                <a:latin typeface="Microsoft Sans Serif"/>
                <a:cs typeface="Microsoft Sans Serif"/>
              </a:rPr>
              <a:t>ем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40" dirty="0">
                <a:latin typeface="Microsoft Sans Serif"/>
                <a:cs typeface="Microsoft Sans Serif"/>
              </a:rPr>
              <a:t>п</a:t>
            </a:r>
            <a:r>
              <a:rPr sz="1400" spc="-5" dirty="0">
                <a:latin typeface="Microsoft Sans Serif"/>
                <a:cs typeface="Microsoft Sans Serif"/>
              </a:rPr>
              <a:t>р</a:t>
            </a:r>
            <a:r>
              <a:rPr sz="1400" spc="-40" dirty="0">
                <a:latin typeface="Microsoft Sans Serif"/>
                <a:cs typeface="Microsoft Sans Serif"/>
              </a:rPr>
              <a:t>е</a:t>
            </a:r>
            <a:r>
              <a:rPr sz="1400" spc="-20" dirty="0">
                <a:latin typeface="Microsoft Sans Serif"/>
                <a:cs typeface="Microsoft Sans Serif"/>
              </a:rPr>
              <a:t>д</a:t>
            </a:r>
            <a:r>
              <a:rPr sz="1400" spc="-30" dirty="0">
                <a:latin typeface="Microsoft Sans Serif"/>
                <a:cs typeface="Microsoft Sans Serif"/>
              </a:rPr>
              <a:t>м</a:t>
            </a:r>
            <a:r>
              <a:rPr sz="1400" spc="-50" dirty="0">
                <a:latin typeface="Microsoft Sans Serif"/>
                <a:cs typeface="Microsoft Sans Serif"/>
              </a:rPr>
              <a:t>е</a:t>
            </a:r>
            <a:r>
              <a:rPr sz="1400" spc="-10" dirty="0">
                <a:latin typeface="Microsoft Sans Serif"/>
                <a:cs typeface="Microsoft Sans Serif"/>
              </a:rPr>
              <a:t>т</a:t>
            </a:r>
            <a:r>
              <a:rPr sz="1400" spc="-20" dirty="0">
                <a:latin typeface="Microsoft Sans Serif"/>
                <a:cs typeface="Microsoft Sans Serif"/>
              </a:rPr>
              <a:t>ам</a:t>
            </a:r>
            <a:r>
              <a:rPr sz="1400" dirty="0">
                <a:latin typeface="Microsoft Sans Serif"/>
                <a:cs typeface="Microsoft Sans Serif"/>
              </a:rPr>
              <a:t>	для  </a:t>
            </a:r>
            <a:r>
              <a:rPr sz="1400" spc="-10" dirty="0">
                <a:latin typeface="Microsoft Sans Serif"/>
                <a:cs typeface="Microsoft Sans Serif"/>
              </a:rPr>
              <a:t>профильного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обучения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(углубленного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изучения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отдельных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предметов)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498980" y="5672836"/>
            <a:ext cx="10100310" cy="984885"/>
            <a:chOff x="1498980" y="5672836"/>
            <a:chExt cx="10100310" cy="984885"/>
          </a:xfrm>
        </p:grpSpPr>
        <p:sp>
          <p:nvSpPr>
            <p:cNvPr id="25" name="object 25"/>
            <p:cNvSpPr/>
            <p:nvPr/>
          </p:nvSpPr>
          <p:spPr>
            <a:xfrm>
              <a:off x="1511680" y="5685536"/>
              <a:ext cx="10074910" cy="959485"/>
            </a:xfrm>
            <a:custGeom>
              <a:avLst/>
              <a:gdLst/>
              <a:ahLst/>
              <a:cxnLst/>
              <a:rect l="l" t="t" r="r" b="b"/>
              <a:pathLst>
                <a:path w="10074910" h="959484">
                  <a:moveTo>
                    <a:pt x="9915144" y="0"/>
                  </a:moveTo>
                  <a:lnTo>
                    <a:pt x="159893" y="0"/>
                  </a:lnTo>
                  <a:lnTo>
                    <a:pt x="109370" y="8155"/>
                  </a:lnTo>
                  <a:lnTo>
                    <a:pt x="65480" y="30862"/>
                  </a:lnTo>
                  <a:lnTo>
                    <a:pt x="30862" y="65480"/>
                  </a:lnTo>
                  <a:lnTo>
                    <a:pt x="8155" y="109370"/>
                  </a:lnTo>
                  <a:lnTo>
                    <a:pt x="0" y="159892"/>
                  </a:lnTo>
                  <a:lnTo>
                    <a:pt x="0" y="799071"/>
                  </a:lnTo>
                  <a:lnTo>
                    <a:pt x="8155" y="849584"/>
                  </a:lnTo>
                  <a:lnTo>
                    <a:pt x="30862" y="893452"/>
                  </a:lnTo>
                  <a:lnTo>
                    <a:pt x="65480" y="928044"/>
                  </a:lnTo>
                  <a:lnTo>
                    <a:pt x="109370" y="950729"/>
                  </a:lnTo>
                  <a:lnTo>
                    <a:pt x="159893" y="958875"/>
                  </a:lnTo>
                  <a:lnTo>
                    <a:pt x="9915144" y="958875"/>
                  </a:lnTo>
                  <a:lnTo>
                    <a:pt x="9965653" y="950729"/>
                  </a:lnTo>
                  <a:lnTo>
                    <a:pt x="10009512" y="928044"/>
                  </a:lnTo>
                  <a:lnTo>
                    <a:pt x="10044092" y="893452"/>
                  </a:lnTo>
                  <a:lnTo>
                    <a:pt x="10066767" y="849584"/>
                  </a:lnTo>
                  <a:lnTo>
                    <a:pt x="10074910" y="799071"/>
                  </a:lnTo>
                  <a:lnTo>
                    <a:pt x="10074910" y="159892"/>
                  </a:lnTo>
                  <a:lnTo>
                    <a:pt x="10066767" y="109370"/>
                  </a:lnTo>
                  <a:lnTo>
                    <a:pt x="10044092" y="65480"/>
                  </a:lnTo>
                  <a:lnTo>
                    <a:pt x="10009512" y="30862"/>
                  </a:lnTo>
                  <a:lnTo>
                    <a:pt x="9965653" y="8155"/>
                  </a:lnTo>
                  <a:lnTo>
                    <a:pt x="991514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11680" y="5685536"/>
              <a:ext cx="10074910" cy="959485"/>
            </a:xfrm>
            <a:custGeom>
              <a:avLst/>
              <a:gdLst/>
              <a:ahLst/>
              <a:cxnLst/>
              <a:rect l="l" t="t" r="r" b="b"/>
              <a:pathLst>
                <a:path w="10074910" h="959484">
                  <a:moveTo>
                    <a:pt x="0" y="159892"/>
                  </a:moveTo>
                  <a:lnTo>
                    <a:pt x="8155" y="109370"/>
                  </a:lnTo>
                  <a:lnTo>
                    <a:pt x="30862" y="65480"/>
                  </a:lnTo>
                  <a:lnTo>
                    <a:pt x="65480" y="30862"/>
                  </a:lnTo>
                  <a:lnTo>
                    <a:pt x="109370" y="8155"/>
                  </a:lnTo>
                  <a:lnTo>
                    <a:pt x="159893" y="0"/>
                  </a:lnTo>
                  <a:lnTo>
                    <a:pt x="9915144" y="0"/>
                  </a:lnTo>
                  <a:lnTo>
                    <a:pt x="9965653" y="8155"/>
                  </a:lnTo>
                  <a:lnTo>
                    <a:pt x="10009512" y="30862"/>
                  </a:lnTo>
                  <a:lnTo>
                    <a:pt x="10044092" y="65480"/>
                  </a:lnTo>
                  <a:lnTo>
                    <a:pt x="10066767" y="109370"/>
                  </a:lnTo>
                  <a:lnTo>
                    <a:pt x="10074910" y="159892"/>
                  </a:lnTo>
                  <a:lnTo>
                    <a:pt x="10074910" y="799071"/>
                  </a:lnTo>
                  <a:lnTo>
                    <a:pt x="10066767" y="849584"/>
                  </a:lnTo>
                  <a:lnTo>
                    <a:pt x="10044092" y="893452"/>
                  </a:lnTo>
                  <a:lnTo>
                    <a:pt x="10009512" y="928044"/>
                  </a:lnTo>
                  <a:lnTo>
                    <a:pt x="9965653" y="950729"/>
                  </a:lnTo>
                  <a:lnTo>
                    <a:pt x="9915144" y="958875"/>
                  </a:lnTo>
                  <a:lnTo>
                    <a:pt x="159893" y="958875"/>
                  </a:lnTo>
                  <a:lnTo>
                    <a:pt x="109370" y="950729"/>
                  </a:lnTo>
                  <a:lnTo>
                    <a:pt x="65480" y="928044"/>
                  </a:lnTo>
                  <a:lnTo>
                    <a:pt x="30862" y="893452"/>
                  </a:lnTo>
                  <a:lnTo>
                    <a:pt x="8155" y="849584"/>
                  </a:lnTo>
                  <a:lnTo>
                    <a:pt x="0" y="799071"/>
                  </a:lnTo>
                  <a:lnTo>
                    <a:pt x="0" y="15989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826132" y="5907151"/>
            <a:ext cx="76180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течение</a:t>
            </a:r>
            <a:r>
              <a:rPr sz="28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2023/24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2024/25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 учебных</a:t>
            </a:r>
            <a:r>
              <a:rPr sz="28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годов</a:t>
            </a:r>
            <a:endParaRPr sz="28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2768453" y="0"/>
            <a:ext cx="671830" cy="7508240"/>
          </a:xfrm>
          <a:custGeom>
            <a:avLst/>
            <a:gdLst/>
            <a:ahLst/>
            <a:cxnLst/>
            <a:rect l="l" t="t" r="r" b="b"/>
            <a:pathLst>
              <a:path w="671830" h="7508240">
                <a:moveTo>
                  <a:pt x="671322" y="0"/>
                </a:moveTo>
                <a:lnTo>
                  <a:pt x="662141" y="0"/>
                </a:lnTo>
                <a:lnTo>
                  <a:pt x="0" y="3728085"/>
                </a:lnTo>
                <a:lnTo>
                  <a:pt x="671322" y="7507992"/>
                </a:lnTo>
                <a:lnTo>
                  <a:pt x="671322" y="0"/>
                </a:lnTo>
                <a:close/>
              </a:path>
            </a:pathLst>
          </a:custGeom>
          <a:solidFill>
            <a:srgbClr val="DCE6F1">
              <a:alpha val="678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354" y="732028"/>
            <a:ext cx="15875" cy="5758180"/>
          </a:xfrm>
          <a:custGeom>
            <a:avLst/>
            <a:gdLst/>
            <a:ahLst/>
            <a:cxnLst/>
            <a:rect l="l" t="t" r="r" b="b"/>
            <a:pathLst>
              <a:path w="15875" h="5758180">
                <a:moveTo>
                  <a:pt x="15773" y="5757798"/>
                </a:moveTo>
                <a:lnTo>
                  <a:pt x="0" y="0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9499" y="960374"/>
            <a:ext cx="10601325" cy="635"/>
          </a:xfrm>
          <a:custGeom>
            <a:avLst/>
            <a:gdLst/>
            <a:ahLst/>
            <a:cxnLst/>
            <a:rect l="l" t="t" r="r" b="b"/>
            <a:pathLst>
              <a:path w="10601325" h="634">
                <a:moveTo>
                  <a:pt x="0" y="0"/>
                </a:moveTo>
                <a:lnTo>
                  <a:pt x="10601325" y="126"/>
                </a:lnTo>
              </a:path>
            </a:pathLst>
          </a:custGeom>
          <a:ln w="38100">
            <a:solidFill>
              <a:srgbClr val="000066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9130" y="1432306"/>
            <a:ext cx="80340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36089" algn="l"/>
                <a:tab pos="3648710" algn="l"/>
                <a:tab pos="5374005" algn="l"/>
                <a:tab pos="6793230" algn="l"/>
                <a:tab pos="7878445" algn="l"/>
              </a:tabLst>
            </a:pPr>
            <a:r>
              <a:rPr sz="2000" spc="-5" dirty="0">
                <a:latin typeface="Microsoft Sans Serif"/>
                <a:cs typeface="Microsoft Sans Serif"/>
              </a:rPr>
              <a:t>дост</a:t>
            </a:r>
            <a:r>
              <a:rPr sz="2000" spc="-20" dirty="0">
                <a:latin typeface="Microsoft Sans Serif"/>
                <a:cs typeface="Microsoft Sans Serif"/>
              </a:rPr>
              <a:t>и</a:t>
            </a:r>
            <a:r>
              <a:rPr sz="2000" spc="-45" dirty="0">
                <a:latin typeface="Microsoft Sans Serif"/>
                <a:cs typeface="Microsoft Sans Serif"/>
              </a:rPr>
              <a:t>же</a:t>
            </a:r>
            <a:r>
              <a:rPr sz="2000" spc="-10" dirty="0">
                <a:latin typeface="Microsoft Sans Serif"/>
                <a:cs typeface="Microsoft Sans Serif"/>
              </a:rPr>
              <a:t>н</a:t>
            </a:r>
            <a:r>
              <a:rPr sz="2000" spc="-15" dirty="0">
                <a:latin typeface="Microsoft Sans Serif"/>
                <a:cs typeface="Microsoft Sans Serif"/>
              </a:rPr>
              <a:t>и</a:t>
            </a:r>
            <a:r>
              <a:rPr sz="2000" dirty="0">
                <a:latin typeface="Microsoft Sans Serif"/>
                <a:cs typeface="Microsoft Sans Serif"/>
              </a:rPr>
              <a:t>е	</a:t>
            </a:r>
            <a:r>
              <a:rPr sz="2000" spc="-35" dirty="0">
                <a:latin typeface="Microsoft Sans Serif"/>
                <a:cs typeface="Microsoft Sans Serif"/>
              </a:rPr>
              <a:t>п</a:t>
            </a:r>
            <a:r>
              <a:rPr sz="2000" dirty="0">
                <a:latin typeface="Microsoft Sans Serif"/>
                <a:cs typeface="Microsoft Sans Serif"/>
              </a:rPr>
              <a:t>лан</a:t>
            </a:r>
            <a:r>
              <a:rPr sz="2000" spc="-5" dirty="0">
                <a:latin typeface="Microsoft Sans Serif"/>
                <a:cs typeface="Microsoft Sans Serif"/>
              </a:rPr>
              <a:t>и</a:t>
            </a:r>
            <a:r>
              <a:rPr sz="2000" spc="-25" dirty="0">
                <a:latin typeface="Microsoft Sans Serif"/>
                <a:cs typeface="Microsoft Sans Serif"/>
              </a:rPr>
              <a:t>р</a:t>
            </a:r>
            <a:r>
              <a:rPr sz="2000" spc="-35" dirty="0">
                <a:latin typeface="Microsoft Sans Serif"/>
                <a:cs typeface="Microsoft Sans Serif"/>
              </a:rPr>
              <a:t>у</a:t>
            </a:r>
            <a:r>
              <a:rPr sz="2000" spc="-15" dirty="0">
                <a:latin typeface="Microsoft Sans Serif"/>
                <a:cs typeface="Microsoft Sans Serif"/>
              </a:rPr>
              <a:t>емых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5" dirty="0">
                <a:latin typeface="Microsoft Sans Serif"/>
                <a:cs typeface="Microsoft Sans Serif"/>
              </a:rPr>
              <a:t>р</a:t>
            </a:r>
            <a:r>
              <a:rPr sz="2000" spc="-60" dirty="0">
                <a:latin typeface="Microsoft Sans Serif"/>
                <a:cs typeface="Microsoft Sans Serif"/>
              </a:rPr>
              <a:t>е</a:t>
            </a:r>
            <a:r>
              <a:rPr sz="2000" spc="-105" dirty="0">
                <a:latin typeface="Microsoft Sans Serif"/>
                <a:cs typeface="Microsoft Sans Serif"/>
              </a:rPr>
              <a:t>з</a:t>
            </a:r>
            <a:r>
              <a:rPr sz="2000" spc="-55" dirty="0">
                <a:latin typeface="Microsoft Sans Serif"/>
                <a:cs typeface="Microsoft Sans Serif"/>
              </a:rPr>
              <a:t>у</a:t>
            </a:r>
            <a:r>
              <a:rPr sz="2000" spc="20" dirty="0">
                <a:latin typeface="Microsoft Sans Serif"/>
                <a:cs typeface="Microsoft Sans Serif"/>
              </a:rPr>
              <a:t>л</a:t>
            </a:r>
            <a:r>
              <a:rPr sz="2000" spc="-170" dirty="0">
                <a:latin typeface="Microsoft Sans Serif"/>
                <a:cs typeface="Microsoft Sans Serif"/>
              </a:rPr>
              <a:t>ь</a:t>
            </a:r>
            <a:r>
              <a:rPr sz="2000" spc="-35" dirty="0">
                <a:latin typeface="Microsoft Sans Serif"/>
                <a:cs typeface="Microsoft Sans Serif"/>
              </a:rPr>
              <a:t>т</a:t>
            </a:r>
            <a:r>
              <a:rPr sz="2000" spc="-50" dirty="0">
                <a:latin typeface="Microsoft Sans Serif"/>
                <a:cs typeface="Microsoft Sans Serif"/>
              </a:rPr>
              <a:t>а</a:t>
            </a:r>
            <a:r>
              <a:rPr sz="2000" spc="-35" dirty="0">
                <a:latin typeface="Microsoft Sans Serif"/>
                <a:cs typeface="Microsoft Sans Serif"/>
              </a:rPr>
              <a:t>т</a:t>
            </a:r>
            <a:r>
              <a:rPr sz="2000" spc="-5" dirty="0">
                <a:latin typeface="Microsoft Sans Serif"/>
                <a:cs typeface="Microsoft Sans Serif"/>
              </a:rPr>
              <a:t>о</a:t>
            </a:r>
            <a:r>
              <a:rPr sz="2000" dirty="0">
                <a:latin typeface="Microsoft Sans Serif"/>
                <a:cs typeface="Microsoft Sans Serif"/>
              </a:rPr>
              <a:t>в	</a:t>
            </a:r>
            <a:r>
              <a:rPr sz="2000" spc="-5" dirty="0">
                <a:latin typeface="Microsoft Sans Serif"/>
                <a:cs typeface="Microsoft Sans Serif"/>
              </a:rPr>
              <a:t>ос</a:t>
            </a:r>
            <a:r>
              <a:rPr sz="2000" spc="-40" dirty="0">
                <a:latin typeface="Microsoft Sans Serif"/>
                <a:cs typeface="Microsoft Sans Serif"/>
              </a:rPr>
              <a:t>в</a:t>
            </a:r>
            <a:r>
              <a:rPr sz="2000" spc="-5" dirty="0">
                <a:latin typeface="Microsoft Sans Serif"/>
                <a:cs typeface="Microsoft Sans Serif"/>
              </a:rPr>
              <a:t>оени</a:t>
            </a:r>
            <a:r>
              <a:rPr sz="2000" dirty="0">
                <a:latin typeface="Microsoft Sans Serif"/>
                <a:cs typeface="Microsoft Sans Serif"/>
              </a:rPr>
              <a:t>я	</a:t>
            </a:r>
            <a:r>
              <a:rPr sz="2000" spc="-190" dirty="0">
                <a:latin typeface="Microsoft Sans Serif"/>
                <a:cs typeface="Microsoft Sans Serif"/>
              </a:rPr>
              <a:t>Ф</a:t>
            </a:r>
            <a:r>
              <a:rPr sz="2000" spc="-15" dirty="0">
                <a:latin typeface="Microsoft Sans Serif"/>
                <a:cs typeface="Microsoft Sans Serif"/>
              </a:rPr>
              <a:t>О</a:t>
            </a:r>
            <a:r>
              <a:rPr sz="2000" spc="-5" dirty="0">
                <a:latin typeface="Microsoft Sans Serif"/>
                <a:cs typeface="Microsoft Sans Serif"/>
              </a:rPr>
              <a:t>ОП</a:t>
            </a:r>
            <a:r>
              <a:rPr sz="2000" dirty="0">
                <a:latin typeface="Microsoft Sans Serif"/>
                <a:cs typeface="Microsoft Sans Serif"/>
              </a:rPr>
              <a:t>	и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130" y="1127201"/>
            <a:ext cx="988695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87880" algn="l"/>
                <a:tab pos="3420110" algn="l"/>
                <a:tab pos="5166995" algn="l"/>
                <a:tab pos="6548120" algn="l"/>
                <a:tab pos="8201659" algn="l"/>
              </a:tabLst>
            </a:pP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Федеральные	</a:t>
            </a:r>
            <a:r>
              <a:rPr sz="2000" b="1" spc="-10" dirty="0">
                <a:solidFill>
                  <a:srgbClr val="006FC0"/>
                </a:solidFill>
                <a:latin typeface="Arial"/>
                <a:cs typeface="Arial"/>
              </a:rPr>
              <a:t>рабочие	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программы	</a:t>
            </a:r>
            <a:r>
              <a:rPr sz="2000" b="1" spc="-10" dirty="0">
                <a:solidFill>
                  <a:srgbClr val="006FC0"/>
                </a:solidFill>
                <a:latin typeface="Arial"/>
                <a:cs typeface="Arial"/>
              </a:rPr>
              <a:t>учебных	предметов	</a:t>
            </a:r>
            <a:r>
              <a:rPr sz="2000" spc="-20" dirty="0">
                <a:latin typeface="Microsoft Sans Serif"/>
                <a:cs typeface="Microsoft Sans Serif"/>
              </a:rPr>
              <a:t>обеспечивают</a:t>
            </a:r>
            <a:endParaRPr sz="2000">
              <a:latin typeface="Microsoft Sans Serif"/>
              <a:cs typeface="Microsoft Sans Serif"/>
            </a:endParaRPr>
          </a:p>
          <a:p>
            <a:pPr marR="5080" algn="r">
              <a:lnSpc>
                <a:spcPct val="100000"/>
              </a:lnSpc>
            </a:pPr>
            <a:r>
              <a:rPr sz="2000" spc="-25" dirty="0">
                <a:latin typeface="Microsoft Sans Serif"/>
                <a:cs typeface="Microsoft Sans Serif"/>
              </a:rPr>
              <a:t>разработаны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9130" y="1737106"/>
            <a:ext cx="988504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Microsoft Sans Serif"/>
                <a:cs typeface="Microsoft Sans Serif"/>
              </a:rPr>
              <a:t>на</a:t>
            </a:r>
            <a:r>
              <a:rPr sz="2000" spc="26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основе</a:t>
            </a:r>
            <a:r>
              <a:rPr sz="2000" spc="254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соответствующих</a:t>
            </a:r>
            <a:r>
              <a:rPr sz="2000" spc="26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требований</a:t>
            </a:r>
            <a:r>
              <a:rPr sz="2000" spc="254" dirty="0">
                <a:latin typeface="Microsoft Sans Serif"/>
                <a:cs typeface="Microsoft Sans Serif"/>
              </a:rPr>
              <a:t> </a:t>
            </a:r>
            <a:r>
              <a:rPr sz="2000" spc="-90" dirty="0">
                <a:latin typeface="Microsoft Sans Serif"/>
                <a:cs typeface="Microsoft Sans Serif"/>
              </a:rPr>
              <a:t>ФГОС</a:t>
            </a:r>
            <a:r>
              <a:rPr sz="2000" spc="275" dirty="0">
                <a:latin typeface="Microsoft Sans Serif"/>
                <a:cs typeface="Microsoft Sans Serif"/>
              </a:rPr>
              <a:t> </a:t>
            </a:r>
            <a:r>
              <a:rPr sz="2000" spc="-125" dirty="0">
                <a:latin typeface="Microsoft Sans Serif"/>
                <a:cs typeface="Microsoft Sans Serif"/>
              </a:rPr>
              <a:t>к</a:t>
            </a:r>
            <a:r>
              <a:rPr sz="2000" spc="254" dirty="0">
                <a:latin typeface="Microsoft Sans Serif"/>
                <a:cs typeface="Microsoft Sans Serif"/>
              </a:rPr>
              <a:t> </a:t>
            </a:r>
            <a:r>
              <a:rPr sz="2000" spc="-50" dirty="0">
                <a:latin typeface="Microsoft Sans Serif"/>
                <a:cs typeface="Microsoft Sans Serif"/>
              </a:rPr>
              <a:t>результатам</a:t>
            </a:r>
            <a:r>
              <a:rPr sz="2000" spc="25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освоения</a:t>
            </a:r>
            <a:r>
              <a:rPr sz="2000" spc="26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программ </a:t>
            </a:r>
            <a:r>
              <a:rPr sz="2000" spc="-52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начального</a:t>
            </a:r>
            <a:r>
              <a:rPr sz="2000" spc="-20" dirty="0">
                <a:latin typeface="Microsoft Sans Serif"/>
                <a:cs typeface="Microsoft Sans Serif"/>
              </a:rPr>
              <a:t> общего,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основного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общего,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среднего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общего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образования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421878" y="3265170"/>
            <a:ext cx="245110" cy="447675"/>
            <a:chOff x="8421878" y="3265170"/>
            <a:chExt cx="245110" cy="447675"/>
          </a:xfrm>
        </p:grpSpPr>
        <p:sp>
          <p:nvSpPr>
            <p:cNvPr id="8" name="object 8"/>
            <p:cNvSpPr/>
            <p:nvPr/>
          </p:nvSpPr>
          <p:spPr>
            <a:xfrm>
              <a:off x="8434578" y="3418459"/>
              <a:ext cx="219710" cy="294640"/>
            </a:xfrm>
            <a:custGeom>
              <a:avLst/>
              <a:gdLst/>
              <a:ahLst/>
              <a:cxnLst/>
              <a:rect l="l" t="t" r="r" b="b"/>
              <a:pathLst>
                <a:path w="219709" h="294639">
                  <a:moveTo>
                    <a:pt x="109220" y="0"/>
                  </a:moveTo>
                  <a:lnTo>
                    <a:pt x="7620" y="127634"/>
                  </a:lnTo>
                  <a:lnTo>
                    <a:pt x="0" y="154558"/>
                  </a:lnTo>
                  <a:lnTo>
                    <a:pt x="2413" y="168528"/>
                  </a:lnTo>
                  <a:lnTo>
                    <a:pt x="8763" y="180720"/>
                  </a:lnTo>
                  <a:lnTo>
                    <a:pt x="90424" y="283844"/>
                  </a:lnTo>
                  <a:lnTo>
                    <a:pt x="99822" y="291718"/>
                  </a:lnTo>
                  <a:lnTo>
                    <a:pt x="110490" y="294131"/>
                  </a:lnTo>
                  <a:lnTo>
                    <a:pt x="121030" y="290956"/>
                  </a:lnTo>
                  <a:lnTo>
                    <a:pt x="130048" y="282320"/>
                  </a:lnTo>
                  <a:lnTo>
                    <a:pt x="212090" y="166369"/>
                  </a:lnTo>
                  <a:lnTo>
                    <a:pt x="217931" y="153796"/>
                  </a:lnTo>
                  <a:lnTo>
                    <a:pt x="219710" y="139572"/>
                  </a:lnTo>
                  <a:lnTo>
                    <a:pt x="217297" y="125602"/>
                  </a:lnTo>
                  <a:lnTo>
                    <a:pt x="210947" y="113283"/>
                  </a:lnTo>
                  <a:lnTo>
                    <a:pt x="129286" y="10159"/>
                  </a:lnTo>
                  <a:lnTo>
                    <a:pt x="119888" y="2285"/>
                  </a:lnTo>
                  <a:lnTo>
                    <a:pt x="109220" y="0"/>
                  </a:lnTo>
                  <a:close/>
                </a:path>
              </a:pathLst>
            </a:custGeom>
            <a:solidFill>
              <a:srgbClr val="85A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434578" y="3277870"/>
              <a:ext cx="219710" cy="294640"/>
            </a:xfrm>
            <a:custGeom>
              <a:avLst/>
              <a:gdLst/>
              <a:ahLst/>
              <a:cxnLst/>
              <a:rect l="l" t="t" r="r" b="b"/>
              <a:pathLst>
                <a:path w="219709" h="294639">
                  <a:moveTo>
                    <a:pt x="8763" y="180848"/>
                  </a:moveTo>
                  <a:lnTo>
                    <a:pt x="2413" y="168656"/>
                  </a:lnTo>
                  <a:lnTo>
                    <a:pt x="0" y="154559"/>
                  </a:lnTo>
                  <a:lnTo>
                    <a:pt x="1777" y="140462"/>
                  </a:lnTo>
                  <a:lnTo>
                    <a:pt x="7620" y="127762"/>
                  </a:lnTo>
                  <a:lnTo>
                    <a:pt x="89662" y="11811"/>
                  </a:lnTo>
                  <a:lnTo>
                    <a:pt x="98678" y="3175"/>
                  </a:lnTo>
                  <a:lnTo>
                    <a:pt x="109220" y="0"/>
                  </a:lnTo>
                  <a:lnTo>
                    <a:pt x="119888" y="2412"/>
                  </a:lnTo>
                  <a:lnTo>
                    <a:pt x="129286" y="10287"/>
                  </a:lnTo>
                  <a:lnTo>
                    <a:pt x="210947" y="113411"/>
                  </a:lnTo>
                  <a:lnTo>
                    <a:pt x="217297" y="125603"/>
                  </a:lnTo>
                  <a:lnTo>
                    <a:pt x="219710" y="139700"/>
                  </a:lnTo>
                  <a:lnTo>
                    <a:pt x="217931" y="153924"/>
                  </a:lnTo>
                  <a:lnTo>
                    <a:pt x="212090" y="166497"/>
                  </a:lnTo>
                  <a:lnTo>
                    <a:pt x="130048" y="282448"/>
                  </a:lnTo>
                  <a:lnTo>
                    <a:pt x="121030" y="291084"/>
                  </a:lnTo>
                  <a:lnTo>
                    <a:pt x="110490" y="294132"/>
                  </a:lnTo>
                  <a:lnTo>
                    <a:pt x="99822" y="291846"/>
                  </a:lnTo>
                  <a:lnTo>
                    <a:pt x="90424" y="283972"/>
                  </a:lnTo>
                  <a:lnTo>
                    <a:pt x="8763" y="180848"/>
                  </a:lnTo>
                  <a:close/>
                </a:path>
              </a:pathLst>
            </a:custGeom>
            <a:ln w="25400">
              <a:solidFill>
                <a:srgbClr val="85A1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763587" y="2382520"/>
            <a:ext cx="385445" cy="457834"/>
            <a:chOff x="763587" y="2382520"/>
            <a:chExt cx="385445" cy="457834"/>
          </a:xfrm>
        </p:grpSpPr>
        <p:sp>
          <p:nvSpPr>
            <p:cNvPr id="11" name="object 11"/>
            <p:cNvSpPr/>
            <p:nvPr/>
          </p:nvSpPr>
          <p:spPr>
            <a:xfrm>
              <a:off x="776287" y="2395220"/>
              <a:ext cx="360045" cy="432434"/>
            </a:xfrm>
            <a:custGeom>
              <a:avLst/>
              <a:gdLst/>
              <a:ahLst/>
              <a:cxnLst/>
              <a:rect l="l" t="t" r="r" b="b"/>
              <a:pathLst>
                <a:path w="360044" h="432435">
                  <a:moveTo>
                    <a:pt x="270027" y="0"/>
                  </a:moveTo>
                  <a:lnTo>
                    <a:pt x="90004" y="0"/>
                  </a:lnTo>
                  <a:lnTo>
                    <a:pt x="90004" y="251968"/>
                  </a:lnTo>
                  <a:lnTo>
                    <a:pt x="0" y="251968"/>
                  </a:lnTo>
                  <a:lnTo>
                    <a:pt x="180022" y="432054"/>
                  </a:lnTo>
                  <a:lnTo>
                    <a:pt x="360044" y="251968"/>
                  </a:lnTo>
                  <a:lnTo>
                    <a:pt x="270027" y="251968"/>
                  </a:lnTo>
                  <a:lnTo>
                    <a:pt x="270027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76287" y="2395220"/>
              <a:ext cx="360045" cy="432434"/>
            </a:xfrm>
            <a:custGeom>
              <a:avLst/>
              <a:gdLst/>
              <a:ahLst/>
              <a:cxnLst/>
              <a:rect l="l" t="t" r="r" b="b"/>
              <a:pathLst>
                <a:path w="360044" h="432435">
                  <a:moveTo>
                    <a:pt x="0" y="251968"/>
                  </a:moveTo>
                  <a:lnTo>
                    <a:pt x="90004" y="251968"/>
                  </a:lnTo>
                  <a:lnTo>
                    <a:pt x="90004" y="0"/>
                  </a:lnTo>
                  <a:lnTo>
                    <a:pt x="270027" y="0"/>
                  </a:lnTo>
                  <a:lnTo>
                    <a:pt x="270027" y="251968"/>
                  </a:lnTo>
                  <a:lnTo>
                    <a:pt x="360044" y="251968"/>
                  </a:lnTo>
                  <a:lnTo>
                    <a:pt x="180022" y="432054"/>
                  </a:lnTo>
                  <a:lnTo>
                    <a:pt x="0" y="251968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794252" y="2976946"/>
            <a:ext cx="4468495" cy="3348990"/>
          </a:xfrm>
          <a:prstGeom prst="rect">
            <a:avLst/>
          </a:prstGeom>
        </p:spPr>
        <p:txBody>
          <a:bodyPr vert="horz" wrap="square" lIns="0" tIns="210820" rIns="0" bIns="0" rtlCol="0">
            <a:spAutoFit/>
          </a:bodyPr>
          <a:lstStyle/>
          <a:p>
            <a:pPr marL="460375" indent="-448309">
              <a:lnSpc>
                <a:spcPct val="100000"/>
              </a:lnSpc>
              <a:spcBef>
                <a:spcPts val="1660"/>
              </a:spcBef>
            </a:pP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6</a:t>
            </a:r>
            <a:r>
              <a:rPr sz="24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УЧЕБНЫХ</a:t>
            </a:r>
            <a:r>
              <a:rPr sz="20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ПРЕДМЕТОВ</a:t>
            </a:r>
            <a:endParaRPr sz="2000">
              <a:latin typeface="Microsoft Sans Serif"/>
              <a:cs typeface="Microsoft Sans Serif"/>
            </a:endParaRPr>
          </a:p>
          <a:p>
            <a:pPr marL="460375" marR="1616710">
              <a:lnSpc>
                <a:spcPct val="100000"/>
              </a:lnSpc>
              <a:spcBef>
                <a:spcPts val="1560"/>
              </a:spcBef>
            </a:pPr>
            <a:r>
              <a:rPr sz="2400" spc="-45" dirty="0">
                <a:solidFill>
                  <a:srgbClr val="001F5F"/>
                </a:solidFill>
                <a:latin typeface="Microsoft Sans Serif"/>
                <a:cs typeface="Microsoft Sans Serif"/>
              </a:rPr>
              <a:t>РУССКИЙ </a:t>
            </a:r>
            <a:r>
              <a:rPr sz="2400" spc="-75" dirty="0">
                <a:solidFill>
                  <a:srgbClr val="001F5F"/>
                </a:solidFill>
                <a:latin typeface="Microsoft Sans Serif"/>
                <a:cs typeface="Microsoft Sans Serif"/>
              </a:rPr>
              <a:t>ЯЗЫК </a:t>
            </a:r>
            <a:r>
              <a:rPr sz="2400" spc="-6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70" dirty="0">
                <a:solidFill>
                  <a:srgbClr val="001F5F"/>
                </a:solidFill>
                <a:latin typeface="Microsoft Sans Serif"/>
                <a:cs typeface="Microsoft Sans Serif"/>
              </a:rPr>
              <a:t>ЛИТЕРАТУРА</a:t>
            </a:r>
            <a:endParaRPr sz="2400">
              <a:latin typeface="Microsoft Sans Serif"/>
              <a:cs typeface="Microsoft Sans Serif"/>
            </a:endParaRPr>
          </a:p>
          <a:p>
            <a:pPr marL="460375">
              <a:lnSpc>
                <a:spcPct val="100000"/>
              </a:lnSpc>
            </a:pPr>
            <a:r>
              <a:rPr sz="24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ИСТОРИЯ</a:t>
            </a:r>
            <a:endParaRPr sz="2400">
              <a:latin typeface="Microsoft Sans Serif"/>
              <a:cs typeface="Microsoft Sans Serif"/>
            </a:endParaRPr>
          </a:p>
          <a:p>
            <a:pPr marL="460375">
              <a:lnSpc>
                <a:spcPct val="100000"/>
              </a:lnSpc>
              <a:spcBef>
                <a:spcPts val="5"/>
              </a:spcBef>
            </a:pPr>
            <a:r>
              <a:rPr sz="24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ОБЩЕСТВОЗНАНИЕ</a:t>
            </a:r>
            <a:endParaRPr sz="2400">
              <a:latin typeface="Microsoft Sans Serif"/>
              <a:cs typeface="Microsoft Sans Serif"/>
            </a:endParaRPr>
          </a:p>
          <a:p>
            <a:pPr marL="460375">
              <a:lnSpc>
                <a:spcPct val="100000"/>
              </a:lnSpc>
            </a:pPr>
            <a:r>
              <a:rPr sz="2400" spc="-70" dirty="0">
                <a:solidFill>
                  <a:srgbClr val="001F5F"/>
                </a:solidFill>
                <a:latin typeface="Microsoft Sans Serif"/>
                <a:cs typeface="Microsoft Sans Serif"/>
              </a:rPr>
              <a:t>ГЕОГРАФИЯ</a:t>
            </a:r>
            <a:endParaRPr sz="2400">
              <a:latin typeface="Microsoft Sans Serif"/>
              <a:cs typeface="Microsoft Sans Serif"/>
            </a:endParaRPr>
          </a:p>
          <a:p>
            <a:pPr marL="460375">
              <a:lnSpc>
                <a:spcPct val="100000"/>
              </a:lnSpc>
            </a:pPr>
            <a:r>
              <a:rPr sz="2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ОСНОВЫ</a:t>
            </a:r>
            <a:r>
              <a:rPr sz="24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БЕЗОПАСНОСТИ</a:t>
            </a:r>
            <a:endParaRPr sz="2400">
              <a:latin typeface="Microsoft Sans Serif"/>
              <a:cs typeface="Microsoft Sans Serif"/>
            </a:endParaRPr>
          </a:p>
          <a:p>
            <a:pPr marL="460375">
              <a:lnSpc>
                <a:spcPct val="100000"/>
              </a:lnSpc>
            </a:pPr>
            <a:r>
              <a:rPr sz="24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ЖИЗНЕДЕЯТЕЛЬНОСТИ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92504" y="6702349"/>
            <a:ext cx="55054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РЕАЛИЗАЦИЯ</a:t>
            </a:r>
            <a:r>
              <a:rPr sz="2200" b="1" spc="-20" dirty="0">
                <a:solidFill>
                  <a:srgbClr val="001F5F"/>
                </a:solidFill>
                <a:latin typeface="Arial"/>
                <a:cs typeface="Arial"/>
              </a:rPr>
              <a:t>:</a:t>
            </a:r>
            <a:r>
              <a:rPr sz="22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22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Arial"/>
                <a:cs typeface="Arial"/>
              </a:rPr>
              <a:t>1</a:t>
            </a:r>
            <a:r>
              <a:rPr sz="22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001F5F"/>
                </a:solidFill>
                <a:latin typeface="Arial"/>
                <a:cs typeface="Arial"/>
              </a:rPr>
              <a:t>СЕНТЯБРЯ</a:t>
            </a:r>
            <a:r>
              <a:rPr sz="2200" b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Arial"/>
                <a:cs typeface="Arial"/>
              </a:rPr>
              <a:t>2023</a:t>
            </a:r>
            <a:r>
              <a:rPr sz="22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Arial"/>
                <a:cs typeface="Arial"/>
              </a:rPr>
              <a:t>года</a:t>
            </a:r>
            <a:endParaRPr sz="2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22350" y="7278661"/>
            <a:ext cx="9888855" cy="0"/>
          </a:xfrm>
          <a:custGeom>
            <a:avLst/>
            <a:gdLst/>
            <a:ahLst/>
            <a:cxnLst/>
            <a:rect l="l" t="t" r="r" b="b"/>
            <a:pathLst>
              <a:path w="9888855">
                <a:moveTo>
                  <a:pt x="0" y="0"/>
                </a:moveTo>
                <a:lnTo>
                  <a:pt x="9888474" y="0"/>
                </a:lnTo>
              </a:path>
            </a:pathLst>
          </a:custGeom>
          <a:ln w="1905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5563489" y="2418461"/>
            <a:ext cx="385445" cy="457834"/>
            <a:chOff x="5563489" y="2418461"/>
            <a:chExt cx="385445" cy="457834"/>
          </a:xfrm>
        </p:grpSpPr>
        <p:sp>
          <p:nvSpPr>
            <p:cNvPr id="17" name="object 17"/>
            <p:cNvSpPr/>
            <p:nvPr/>
          </p:nvSpPr>
          <p:spPr>
            <a:xfrm>
              <a:off x="5576189" y="2431161"/>
              <a:ext cx="360045" cy="432434"/>
            </a:xfrm>
            <a:custGeom>
              <a:avLst/>
              <a:gdLst/>
              <a:ahLst/>
              <a:cxnLst/>
              <a:rect l="l" t="t" r="r" b="b"/>
              <a:pathLst>
                <a:path w="360045" h="432435">
                  <a:moveTo>
                    <a:pt x="270128" y="0"/>
                  </a:moveTo>
                  <a:lnTo>
                    <a:pt x="90043" y="0"/>
                  </a:lnTo>
                  <a:lnTo>
                    <a:pt x="90043" y="252094"/>
                  </a:lnTo>
                  <a:lnTo>
                    <a:pt x="0" y="252094"/>
                  </a:lnTo>
                  <a:lnTo>
                    <a:pt x="180086" y="432053"/>
                  </a:lnTo>
                  <a:lnTo>
                    <a:pt x="360045" y="252094"/>
                  </a:lnTo>
                  <a:lnTo>
                    <a:pt x="270128" y="252094"/>
                  </a:lnTo>
                  <a:lnTo>
                    <a:pt x="270128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576189" y="2431161"/>
              <a:ext cx="360045" cy="432434"/>
            </a:xfrm>
            <a:custGeom>
              <a:avLst/>
              <a:gdLst/>
              <a:ahLst/>
              <a:cxnLst/>
              <a:rect l="l" t="t" r="r" b="b"/>
              <a:pathLst>
                <a:path w="360045" h="432435">
                  <a:moveTo>
                    <a:pt x="0" y="252094"/>
                  </a:moveTo>
                  <a:lnTo>
                    <a:pt x="90043" y="252094"/>
                  </a:lnTo>
                  <a:lnTo>
                    <a:pt x="90043" y="0"/>
                  </a:lnTo>
                  <a:lnTo>
                    <a:pt x="270128" y="0"/>
                  </a:lnTo>
                  <a:lnTo>
                    <a:pt x="270128" y="252094"/>
                  </a:lnTo>
                  <a:lnTo>
                    <a:pt x="360045" y="252094"/>
                  </a:lnTo>
                  <a:lnTo>
                    <a:pt x="180086" y="432053"/>
                  </a:lnTo>
                  <a:lnTo>
                    <a:pt x="0" y="252094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3893820" y="4137279"/>
            <a:ext cx="319405" cy="652145"/>
            <a:chOff x="3893820" y="4137279"/>
            <a:chExt cx="319405" cy="652145"/>
          </a:xfrm>
        </p:grpSpPr>
        <p:sp>
          <p:nvSpPr>
            <p:cNvPr id="20" name="object 20"/>
            <p:cNvSpPr/>
            <p:nvPr/>
          </p:nvSpPr>
          <p:spPr>
            <a:xfrm>
              <a:off x="3906520" y="4590288"/>
              <a:ext cx="294005" cy="199390"/>
            </a:xfrm>
            <a:custGeom>
              <a:avLst/>
              <a:gdLst/>
              <a:ahLst/>
              <a:cxnLst/>
              <a:rect l="l" t="t" r="r" b="b"/>
              <a:pathLst>
                <a:path w="294004" h="199389">
                  <a:moveTo>
                    <a:pt x="146050" y="0"/>
                  </a:moveTo>
                  <a:lnTo>
                    <a:pt x="10287" y="86487"/>
                  </a:lnTo>
                  <a:lnTo>
                    <a:pt x="0" y="104647"/>
                  </a:lnTo>
                  <a:lnTo>
                    <a:pt x="3175" y="114172"/>
                  </a:lnTo>
                  <a:lnTo>
                    <a:pt x="11810" y="122427"/>
                  </a:lnTo>
                  <a:lnTo>
                    <a:pt x="120903" y="192277"/>
                  </a:lnTo>
                  <a:lnTo>
                    <a:pt x="133603" y="197612"/>
                  </a:lnTo>
                  <a:lnTo>
                    <a:pt x="147827" y="199135"/>
                  </a:lnTo>
                  <a:lnTo>
                    <a:pt x="161797" y="196976"/>
                  </a:lnTo>
                  <a:lnTo>
                    <a:pt x="173989" y="191134"/>
                  </a:lnTo>
                  <a:lnTo>
                    <a:pt x="283590" y="112649"/>
                  </a:lnTo>
                  <a:lnTo>
                    <a:pt x="291464" y="104139"/>
                  </a:lnTo>
                  <a:lnTo>
                    <a:pt x="293877" y="94614"/>
                  </a:lnTo>
                  <a:lnTo>
                    <a:pt x="290702" y="85089"/>
                  </a:lnTo>
                  <a:lnTo>
                    <a:pt x="282066" y="76707"/>
                  </a:lnTo>
                  <a:lnTo>
                    <a:pt x="172974" y="6857"/>
                  </a:lnTo>
                  <a:lnTo>
                    <a:pt x="160274" y="1524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85A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06520" y="4495165"/>
              <a:ext cx="294005" cy="199390"/>
            </a:xfrm>
            <a:custGeom>
              <a:avLst/>
              <a:gdLst/>
              <a:ahLst/>
              <a:cxnLst/>
              <a:rect l="l" t="t" r="r" b="b"/>
              <a:pathLst>
                <a:path w="294004" h="199389">
                  <a:moveTo>
                    <a:pt x="11810" y="122427"/>
                  </a:moveTo>
                  <a:lnTo>
                    <a:pt x="3175" y="114173"/>
                  </a:lnTo>
                  <a:lnTo>
                    <a:pt x="0" y="104648"/>
                  </a:lnTo>
                  <a:lnTo>
                    <a:pt x="2412" y="94995"/>
                  </a:lnTo>
                  <a:lnTo>
                    <a:pt x="10287" y="86487"/>
                  </a:lnTo>
                  <a:lnTo>
                    <a:pt x="119887" y="7874"/>
                  </a:lnTo>
                  <a:lnTo>
                    <a:pt x="132079" y="2158"/>
                  </a:lnTo>
                  <a:lnTo>
                    <a:pt x="146050" y="0"/>
                  </a:lnTo>
                  <a:lnTo>
                    <a:pt x="160274" y="1524"/>
                  </a:lnTo>
                  <a:lnTo>
                    <a:pt x="172974" y="6857"/>
                  </a:lnTo>
                  <a:lnTo>
                    <a:pt x="282066" y="76707"/>
                  </a:lnTo>
                  <a:lnTo>
                    <a:pt x="290702" y="84962"/>
                  </a:lnTo>
                  <a:lnTo>
                    <a:pt x="293877" y="94487"/>
                  </a:lnTo>
                  <a:lnTo>
                    <a:pt x="291464" y="104139"/>
                  </a:lnTo>
                  <a:lnTo>
                    <a:pt x="283590" y="112649"/>
                  </a:lnTo>
                  <a:lnTo>
                    <a:pt x="173989" y="191135"/>
                  </a:lnTo>
                  <a:lnTo>
                    <a:pt x="161797" y="196976"/>
                  </a:lnTo>
                  <a:lnTo>
                    <a:pt x="147827" y="199136"/>
                  </a:lnTo>
                  <a:lnTo>
                    <a:pt x="133603" y="197612"/>
                  </a:lnTo>
                  <a:lnTo>
                    <a:pt x="120903" y="192150"/>
                  </a:lnTo>
                  <a:lnTo>
                    <a:pt x="11810" y="122427"/>
                  </a:lnTo>
                  <a:close/>
                </a:path>
              </a:pathLst>
            </a:custGeom>
            <a:ln w="25400">
              <a:solidFill>
                <a:srgbClr val="85A1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06520" y="4245229"/>
              <a:ext cx="294005" cy="199390"/>
            </a:xfrm>
            <a:custGeom>
              <a:avLst/>
              <a:gdLst/>
              <a:ahLst/>
              <a:cxnLst/>
              <a:rect l="l" t="t" r="r" b="b"/>
              <a:pathLst>
                <a:path w="294004" h="199389">
                  <a:moveTo>
                    <a:pt x="146050" y="0"/>
                  </a:moveTo>
                  <a:lnTo>
                    <a:pt x="10287" y="86360"/>
                  </a:lnTo>
                  <a:lnTo>
                    <a:pt x="0" y="104648"/>
                  </a:lnTo>
                  <a:lnTo>
                    <a:pt x="3175" y="114173"/>
                  </a:lnTo>
                  <a:lnTo>
                    <a:pt x="11810" y="122300"/>
                  </a:lnTo>
                  <a:lnTo>
                    <a:pt x="120903" y="192150"/>
                  </a:lnTo>
                  <a:lnTo>
                    <a:pt x="133603" y="197485"/>
                  </a:lnTo>
                  <a:lnTo>
                    <a:pt x="147827" y="199136"/>
                  </a:lnTo>
                  <a:lnTo>
                    <a:pt x="161797" y="196977"/>
                  </a:lnTo>
                  <a:lnTo>
                    <a:pt x="173989" y="191135"/>
                  </a:lnTo>
                  <a:lnTo>
                    <a:pt x="283590" y="112649"/>
                  </a:lnTo>
                  <a:lnTo>
                    <a:pt x="291464" y="104140"/>
                  </a:lnTo>
                  <a:lnTo>
                    <a:pt x="293877" y="94487"/>
                  </a:lnTo>
                  <a:lnTo>
                    <a:pt x="290702" y="84962"/>
                  </a:lnTo>
                  <a:lnTo>
                    <a:pt x="282066" y="76708"/>
                  </a:lnTo>
                  <a:lnTo>
                    <a:pt x="172974" y="6858"/>
                  </a:lnTo>
                  <a:lnTo>
                    <a:pt x="160274" y="1524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85A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06520" y="4149979"/>
              <a:ext cx="294005" cy="199390"/>
            </a:xfrm>
            <a:custGeom>
              <a:avLst/>
              <a:gdLst/>
              <a:ahLst/>
              <a:cxnLst/>
              <a:rect l="l" t="t" r="r" b="b"/>
              <a:pathLst>
                <a:path w="294004" h="199389">
                  <a:moveTo>
                    <a:pt x="11810" y="122427"/>
                  </a:moveTo>
                  <a:lnTo>
                    <a:pt x="3175" y="114173"/>
                  </a:lnTo>
                  <a:lnTo>
                    <a:pt x="0" y="104775"/>
                  </a:lnTo>
                  <a:lnTo>
                    <a:pt x="2412" y="95123"/>
                  </a:lnTo>
                  <a:lnTo>
                    <a:pt x="10287" y="86487"/>
                  </a:lnTo>
                  <a:lnTo>
                    <a:pt x="119887" y="8000"/>
                  </a:lnTo>
                  <a:lnTo>
                    <a:pt x="132079" y="2159"/>
                  </a:lnTo>
                  <a:lnTo>
                    <a:pt x="146050" y="0"/>
                  </a:lnTo>
                  <a:lnTo>
                    <a:pt x="160274" y="1650"/>
                  </a:lnTo>
                  <a:lnTo>
                    <a:pt x="172974" y="6985"/>
                  </a:lnTo>
                  <a:lnTo>
                    <a:pt x="282066" y="76835"/>
                  </a:lnTo>
                  <a:lnTo>
                    <a:pt x="290702" y="85089"/>
                  </a:lnTo>
                  <a:lnTo>
                    <a:pt x="293877" y="94614"/>
                  </a:lnTo>
                  <a:lnTo>
                    <a:pt x="291464" y="104266"/>
                  </a:lnTo>
                  <a:lnTo>
                    <a:pt x="283590" y="112775"/>
                  </a:lnTo>
                  <a:lnTo>
                    <a:pt x="173989" y="191262"/>
                  </a:lnTo>
                  <a:lnTo>
                    <a:pt x="161797" y="197104"/>
                  </a:lnTo>
                  <a:lnTo>
                    <a:pt x="147827" y="199262"/>
                  </a:lnTo>
                  <a:lnTo>
                    <a:pt x="133603" y="197612"/>
                  </a:lnTo>
                  <a:lnTo>
                    <a:pt x="120903" y="192278"/>
                  </a:lnTo>
                  <a:lnTo>
                    <a:pt x="11810" y="122427"/>
                  </a:lnTo>
                  <a:close/>
                </a:path>
              </a:pathLst>
            </a:custGeom>
            <a:ln w="25400">
              <a:solidFill>
                <a:srgbClr val="85A1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3893820" y="3739007"/>
            <a:ext cx="319405" cy="307340"/>
            <a:chOff x="3893820" y="3739007"/>
            <a:chExt cx="319405" cy="307340"/>
          </a:xfrm>
        </p:grpSpPr>
        <p:sp>
          <p:nvSpPr>
            <p:cNvPr id="25" name="object 25"/>
            <p:cNvSpPr/>
            <p:nvPr/>
          </p:nvSpPr>
          <p:spPr>
            <a:xfrm>
              <a:off x="3906520" y="3846830"/>
              <a:ext cx="294005" cy="199390"/>
            </a:xfrm>
            <a:custGeom>
              <a:avLst/>
              <a:gdLst/>
              <a:ahLst/>
              <a:cxnLst/>
              <a:rect l="l" t="t" r="r" b="b"/>
              <a:pathLst>
                <a:path w="294004" h="199389">
                  <a:moveTo>
                    <a:pt x="146050" y="0"/>
                  </a:moveTo>
                  <a:lnTo>
                    <a:pt x="10287" y="86487"/>
                  </a:lnTo>
                  <a:lnTo>
                    <a:pt x="0" y="104775"/>
                  </a:lnTo>
                  <a:lnTo>
                    <a:pt x="3175" y="114173"/>
                  </a:lnTo>
                  <a:lnTo>
                    <a:pt x="11810" y="122427"/>
                  </a:lnTo>
                  <a:lnTo>
                    <a:pt x="120903" y="192277"/>
                  </a:lnTo>
                  <a:lnTo>
                    <a:pt x="133603" y="197612"/>
                  </a:lnTo>
                  <a:lnTo>
                    <a:pt x="147827" y="199262"/>
                  </a:lnTo>
                  <a:lnTo>
                    <a:pt x="161797" y="197104"/>
                  </a:lnTo>
                  <a:lnTo>
                    <a:pt x="173989" y="191262"/>
                  </a:lnTo>
                  <a:lnTo>
                    <a:pt x="283590" y="112775"/>
                  </a:lnTo>
                  <a:lnTo>
                    <a:pt x="291464" y="104267"/>
                  </a:lnTo>
                  <a:lnTo>
                    <a:pt x="293877" y="94614"/>
                  </a:lnTo>
                  <a:lnTo>
                    <a:pt x="290702" y="85089"/>
                  </a:lnTo>
                  <a:lnTo>
                    <a:pt x="282066" y="76835"/>
                  </a:lnTo>
                  <a:lnTo>
                    <a:pt x="172974" y="6985"/>
                  </a:lnTo>
                  <a:lnTo>
                    <a:pt x="160274" y="1650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85A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06520" y="3751707"/>
              <a:ext cx="294005" cy="199390"/>
            </a:xfrm>
            <a:custGeom>
              <a:avLst/>
              <a:gdLst/>
              <a:ahLst/>
              <a:cxnLst/>
              <a:rect l="l" t="t" r="r" b="b"/>
              <a:pathLst>
                <a:path w="294004" h="199389">
                  <a:moveTo>
                    <a:pt x="11810" y="122428"/>
                  </a:moveTo>
                  <a:lnTo>
                    <a:pt x="3175" y="114173"/>
                  </a:lnTo>
                  <a:lnTo>
                    <a:pt x="0" y="104648"/>
                  </a:lnTo>
                  <a:lnTo>
                    <a:pt x="2412" y="95123"/>
                  </a:lnTo>
                  <a:lnTo>
                    <a:pt x="10287" y="86487"/>
                  </a:lnTo>
                  <a:lnTo>
                    <a:pt x="119887" y="8000"/>
                  </a:lnTo>
                  <a:lnTo>
                    <a:pt x="132079" y="2159"/>
                  </a:lnTo>
                  <a:lnTo>
                    <a:pt x="146050" y="0"/>
                  </a:lnTo>
                  <a:lnTo>
                    <a:pt x="160274" y="1650"/>
                  </a:lnTo>
                  <a:lnTo>
                    <a:pt x="172974" y="6985"/>
                  </a:lnTo>
                  <a:lnTo>
                    <a:pt x="282066" y="76835"/>
                  </a:lnTo>
                  <a:lnTo>
                    <a:pt x="290702" y="85090"/>
                  </a:lnTo>
                  <a:lnTo>
                    <a:pt x="293877" y="94615"/>
                  </a:lnTo>
                  <a:lnTo>
                    <a:pt x="291464" y="104140"/>
                  </a:lnTo>
                  <a:lnTo>
                    <a:pt x="283590" y="112775"/>
                  </a:lnTo>
                  <a:lnTo>
                    <a:pt x="173989" y="191262"/>
                  </a:lnTo>
                  <a:lnTo>
                    <a:pt x="161797" y="197104"/>
                  </a:lnTo>
                  <a:lnTo>
                    <a:pt x="147827" y="199262"/>
                  </a:lnTo>
                  <a:lnTo>
                    <a:pt x="133603" y="197612"/>
                  </a:lnTo>
                  <a:lnTo>
                    <a:pt x="120903" y="192278"/>
                  </a:lnTo>
                  <a:lnTo>
                    <a:pt x="11810" y="122428"/>
                  </a:lnTo>
                  <a:close/>
                </a:path>
              </a:pathLst>
            </a:custGeom>
            <a:ln w="25400">
              <a:solidFill>
                <a:srgbClr val="85A1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8421878" y="4101084"/>
            <a:ext cx="245110" cy="447675"/>
            <a:chOff x="8421878" y="4101084"/>
            <a:chExt cx="245110" cy="447675"/>
          </a:xfrm>
        </p:grpSpPr>
        <p:sp>
          <p:nvSpPr>
            <p:cNvPr id="28" name="object 28"/>
            <p:cNvSpPr/>
            <p:nvPr/>
          </p:nvSpPr>
          <p:spPr>
            <a:xfrm>
              <a:off x="8434578" y="4254246"/>
              <a:ext cx="219710" cy="294640"/>
            </a:xfrm>
            <a:custGeom>
              <a:avLst/>
              <a:gdLst/>
              <a:ahLst/>
              <a:cxnLst/>
              <a:rect l="l" t="t" r="r" b="b"/>
              <a:pathLst>
                <a:path w="219709" h="294639">
                  <a:moveTo>
                    <a:pt x="109220" y="0"/>
                  </a:moveTo>
                  <a:lnTo>
                    <a:pt x="7620" y="127762"/>
                  </a:lnTo>
                  <a:lnTo>
                    <a:pt x="0" y="154559"/>
                  </a:lnTo>
                  <a:lnTo>
                    <a:pt x="2413" y="168656"/>
                  </a:lnTo>
                  <a:lnTo>
                    <a:pt x="8763" y="180848"/>
                  </a:lnTo>
                  <a:lnTo>
                    <a:pt x="90424" y="283972"/>
                  </a:lnTo>
                  <a:lnTo>
                    <a:pt x="99822" y="291846"/>
                  </a:lnTo>
                  <a:lnTo>
                    <a:pt x="110490" y="294132"/>
                  </a:lnTo>
                  <a:lnTo>
                    <a:pt x="121030" y="291084"/>
                  </a:lnTo>
                  <a:lnTo>
                    <a:pt x="130048" y="282448"/>
                  </a:lnTo>
                  <a:lnTo>
                    <a:pt x="212090" y="166497"/>
                  </a:lnTo>
                  <a:lnTo>
                    <a:pt x="217931" y="153924"/>
                  </a:lnTo>
                  <a:lnTo>
                    <a:pt x="219710" y="139700"/>
                  </a:lnTo>
                  <a:lnTo>
                    <a:pt x="217297" y="125603"/>
                  </a:lnTo>
                  <a:lnTo>
                    <a:pt x="210947" y="113411"/>
                  </a:lnTo>
                  <a:lnTo>
                    <a:pt x="129286" y="10287"/>
                  </a:lnTo>
                  <a:lnTo>
                    <a:pt x="119888" y="2413"/>
                  </a:lnTo>
                  <a:lnTo>
                    <a:pt x="109220" y="0"/>
                  </a:lnTo>
                  <a:close/>
                </a:path>
              </a:pathLst>
            </a:custGeom>
            <a:solidFill>
              <a:srgbClr val="85A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434578" y="4113784"/>
              <a:ext cx="219710" cy="294640"/>
            </a:xfrm>
            <a:custGeom>
              <a:avLst/>
              <a:gdLst/>
              <a:ahLst/>
              <a:cxnLst/>
              <a:rect l="l" t="t" r="r" b="b"/>
              <a:pathLst>
                <a:path w="219709" h="294639">
                  <a:moveTo>
                    <a:pt x="8763" y="180720"/>
                  </a:moveTo>
                  <a:lnTo>
                    <a:pt x="2413" y="168655"/>
                  </a:lnTo>
                  <a:lnTo>
                    <a:pt x="0" y="154558"/>
                  </a:lnTo>
                  <a:lnTo>
                    <a:pt x="1777" y="140334"/>
                  </a:lnTo>
                  <a:lnTo>
                    <a:pt x="7620" y="127634"/>
                  </a:lnTo>
                  <a:lnTo>
                    <a:pt x="89662" y="11683"/>
                  </a:lnTo>
                  <a:lnTo>
                    <a:pt x="98678" y="3175"/>
                  </a:lnTo>
                  <a:lnTo>
                    <a:pt x="109220" y="0"/>
                  </a:lnTo>
                  <a:lnTo>
                    <a:pt x="119888" y="2285"/>
                  </a:lnTo>
                  <a:lnTo>
                    <a:pt x="129286" y="10159"/>
                  </a:lnTo>
                  <a:lnTo>
                    <a:pt x="210947" y="113283"/>
                  </a:lnTo>
                  <a:lnTo>
                    <a:pt x="217297" y="125602"/>
                  </a:lnTo>
                  <a:lnTo>
                    <a:pt x="219710" y="139700"/>
                  </a:lnTo>
                  <a:lnTo>
                    <a:pt x="217931" y="153796"/>
                  </a:lnTo>
                  <a:lnTo>
                    <a:pt x="212090" y="166369"/>
                  </a:lnTo>
                  <a:lnTo>
                    <a:pt x="130048" y="282320"/>
                  </a:lnTo>
                  <a:lnTo>
                    <a:pt x="121030" y="290956"/>
                  </a:lnTo>
                  <a:lnTo>
                    <a:pt x="110490" y="294131"/>
                  </a:lnTo>
                  <a:lnTo>
                    <a:pt x="99822" y="291845"/>
                  </a:lnTo>
                  <a:lnTo>
                    <a:pt x="90424" y="283844"/>
                  </a:lnTo>
                  <a:lnTo>
                    <a:pt x="8763" y="180720"/>
                  </a:lnTo>
                  <a:close/>
                </a:path>
              </a:pathLst>
            </a:custGeom>
            <a:ln w="25400">
              <a:solidFill>
                <a:srgbClr val="85A1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8407527" y="4788661"/>
            <a:ext cx="245110" cy="447675"/>
            <a:chOff x="8407527" y="4788661"/>
            <a:chExt cx="245110" cy="447675"/>
          </a:xfrm>
        </p:grpSpPr>
        <p:sp>
          <p:nvSpPr>
            <p:cNvPr id="31" name="object 31"/>
            <p:cNvSpPr/>
            <p:nvPr/>
          </p:nvSpPr>
          <p:spPr>
            <a:xfrm>
              <a:off x="8420227" y="4941950"/>
              <a:ext cx="219710" cy="294640"/>
            </a:xfrm>
            <a:custGeom>
              <a:avLst/>
              <a:gdLst/>
              <a:ahLst/>
              <a:cxnLst/>
              <a:rect l="l" t="t" r="r" b="b"/>
              <a:pathLst>
                <a:path w="219709" h="294639">
                  <a:moveTo>
                    <a:pt x="109220" y="0"/>
                  </a:moveTo>
                  <a:lnTo>
                    <a:pt x="7747" y="127634"/>
                  </a:lnTo>
                  <a:lnTo>
                    <a:pt x="0" y="154558"/>
                  </a:lnTo>
                  <a:lnTo>
                    <a:pt x="2413" y="168528"/>
                  </a:lnTo>
                  <a:lnTo>
                    <a:pt x="8890" y="180720"/>
                  </a:lnTo>
                  <a:lnTo>
                    <a:pt x="90424" y="283844"/>
                  </a:lnTo>
                  <a:lnTo>
                    <a:pt x="99949" y="291719"/>
                  </a:lnTo>
                  <a:lnTo>
                    <a:pt x="110490" y="294131"/>
                  </a:lnTo>
                  <a:lnTo>
                    <a:pt x="121030" y="290956"/>
                  </a:lnTo>
                  <a:lnTo>
                    <a:pt x="130175" y="282320"/>
                  </a:lnTo>
                  <a:lnTo>
                    <a:pt x="212090" y="166369"/>
                  </a:lnTo>
                  <a:lnTo>
                    <a:pt x="218058" y="153796"/>
                  </a:lnTo>
                  <a:lnTo>
                    <a:pt x="219709" y="139572"/>
                  </a:lnTo>
                  <a:lnTo>
                    <a:pt x="217424" y="125602"/>
                  </a:lnTo>
                  <a:lnTo>
                    <a:pt x="210947" y="113283"/>
                  </a:lnTo>
                  <a:lnTo>
                    <a:pt x="129413" y="10159"/>
                  </a:lnTo>
                  <a:lnTo>
                    <a:pt x="119888" y="2286"/>
                  </a:lnTo>
                  <a:lnTo>
                    <a:pt x="109220" y="0"/>
                  </a:lnTo>
                  <a:close/>
                </a:path>
              </a:pathLst>
            </a:custGeom>
            <a:solidFill>
              <a:srgbClr val="85A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420227" y="4801361"/>
              <a:ext cx="219710" cy="294640"/>
            </a:xfrm>
            <a:custGeom>
              <a:avLst/>
              <a:gdLst/>
              <a:ahLst/>
              <a:cxnLst/>
              <a:rect l="l" t="t" r="r" b="b"/>
              <a:pathLst>
                <a:path w="219709" h="294639">
                  <a:moveTo>
                    <a:pt x="8890" y="180847"/>
                  </a:moveTo>
                  <a:lnTo>
                    <a:pt x="2413" y="168655"/>
                  </a:lnTo>
                  <a:lnTo>
                    <a:pt x="0" y="154685"/>
                  </a:lnTo>
                  <a:lnTo>
                    <a:pt x="1777" y="140461"/>
                  </a:lnTo>
                  <a:lnTo>
                    <a:pt x="7747" y="127761"/>
                  </a:lnTo>
                  <a:lnTo>
                    <a:pt x="89662" y="11810"/>
                  </a:lnTo>
                  <a:lnTo>
                    <a:pt x="98805" y="3175"/>
                  </a:lnTo>
                  <a:lnTo>
                    <a:pt x="109220" y="0"/>
                  </a:lnTo>
                  <a:lnTo>
                    <a:pt x="119888" y="2412"/>
                  </a:lnTo>
                  <a:lnTo>
                    <a:pt x="129413" y="10286"/>
                  </a:lnTo>
                  <a:lnTo>
                    <a:pt x="210947" y="113410"/>
                  </a:lnTo>
                  <a:lnTo>
                    <a:pt x="217424" y="125602"/>
                  </a:lnTo>
                  <a:lnTo>
                    <a:pt x="219709" y="139700"/>
                  </a:lnTo>
                  <a:lnTo>
                    <a:pt x="218058" y="153923"/>
                  </a:lnTo>
                  <a:lnTo>
                    <a:pt x="212090" y="166496"/>
                  </a:lnTo>
                  <a:lnTo>
                    <a:pt x="130175" y="282447"/>
                  </a:lnTo>
                  <a:lnTo>
                    <a:pt x="121030" y="291083"/>
                  </a:lnTo>
                  <a:lnTo>
                    <a:pt x="110490" y="294258"/>
                  </a:lnTo>
                  <a:lnTo>
                    <a:pt x="99949" y="291845"/>
                  </a:lnTo>
                  <a:lnTo>
                    <a:pt x="90424" y="283971"/>
                  </a:lnTo>
                  <a:lnTo>
                    <a:pt x="8890" y="180847"/>
                  </a:lnTo>
                  <a:close/>
                </a:path>
              </a:pathLst>
            </a:custGeom>
            <a:ln w="25399">
              <a:solidFill>
                <a:srgbClr val="85A1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8906002" y="3242564"/>
            <a:ext cx="3395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Microsoft Sans Serif"/>
                <a:cs typeface="Microsoft Sans Serif"/>
              </a:rPr>
              <a:t>Пояснительная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40" dirty="0">
                <a:latin typeface="Microsoft Sans Serif"/>
                <a:cs typeface="Microsoft Sans Serif"/>
              </a:rPr>
              <a:t>записка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906002" y="3958793"/>
            <a:ext cx="32143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Microsoft Sans Serif"/>
                <a:cs typeface="Microsoft Sans Serif"/>
              </a:rPr>
              <a:t>Содержание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обучения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906002" y="4675378"/>
            <a:ext cx="440563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4925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Microsoft Sans Serif"/>
                <a:cs typeface="Microsoft Sans Serif"/>
              </a:rPr>
              <a:t>Планируемые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результаты </a:t>
            </a:r>
            <a:r>
              <a:rPr sz="2400" spc="-4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освоения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программы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учебного </a:t>
            </a:r>
            <a:r>
              <a:rPr sz="2400" spc="-625" dirty="0">
                <a:latin typeface="Microsoft Sans Serif"/>
                <a:cs typeface="Microsoft Sans Serif"/>
              </a:rPr>
              <a:t> </a:t>
            </a:r>
            <a:r>
              <a:rPr sz="2400" spc="-35" dirty="0">
                <a:latin typeface="Microsoft Sans Serif"/>
                <a:cs typeface="Microsoft Sans Serif"/>
              </a:rPr>
              <a:t>предмета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(предметные,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latin typeface="Microsoft Sans Serif"/>
                <a:cs typeface="Microsoft Sans Serif"/>
              </a:rPr>
              <a:t>личностные,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метапредметные)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893820" y="4886833"/>
            <a:ext cx="319405" cy="307340"/>
            <a:chOff x="3893820" y="4886833"/>
            <a:chExt cx="319405" cy="307340"/>
          </a:xfrm>
        </p:grpSpPr>
        <p:sp>
          <p:nvSpPr>
            <p:cNvPr id="37" name="object 37"/>
            <p:cNvSpPr/>
            <p:nvPr/>
          </p:nvSpPr>
          <p:spPr>
            <a:xfrm>
              <a:off x="3906520" y="4994656"/>
              <a:ext cx="294005" cy="199390"/>
            </a:xfrm>
            <a:custGeom>
              <a:avLst/>
              <a:gdLst/>
              <a:ahLst/>
              <a:cxnLst/>
              <a:rect l="l" t="t" r="r" b="b"/>
              <a:pathLst>
                <a:path w="294004" h="199389">
                  <a:moveTo>
                    <a:pt x="146050" y="0"/>
                  </a:moveTo>
                  <a:lnTo>
                    <a:pt x="10287" y="86486"/>
                  </a:lnTo>
                  <a:lnTo>
                    <a:pt x="0" y="104647"/>
                  </a:lnTo>
                  <a:lnTo>
                    <a:pt x="3175" y="114172"/>
                  </a:lnTo>
                  <a:lnTo>
                    <a:pt x="11810" y="122427"/>
                  </a:lnTo>
                  <a:lnTo>
                    <a:pt x="120903" y="192277"/>
                  </a:lnTo>
                  <a:lnTo>
                    <a:pt x="133603" y="197611"/>
                  </a:lnTo>
                  <a:lnTo>
                    <a:pt x="147827" y="199262"/>
                  </a:lnTo>
                  <a:lnTo>
                    <a:pt x="161797" y="197103"/>
                  </a:lnTo>
                  <a:lnTo>
                    <a:pt x="173989" y="191261"/>
                  </a:lnTo>
                  <a:lnTo>
                    <a:pt x="283590" y="112775"/>
                  </a:lnTo>
                  <a:lnTo>
                    <a:pt x="291464" y="104266"/>
                  </a:lnTo>
                  <a:lnTo>
                    <a:pt x="293877" y="94614"/>
                  </a:lnTo>
                  <a:lnTo>
                    <a:pt x="290702" y="85089"/>
                  </a:lnTo>
                  <a:lnTo>
                    <a:pt x="282066" y="76834"/>
                  </a:lnTo>
                  <a:lnTo>
                    <a:pt x="172974" y="6984"/>
                  </a:lnTo>
                  <a:lnTo>
                    <a:pt x="160274" y="1650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85A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906520" y="4899533"/>
              <a:ext cx="294005" cy="199390"/>
            </a:xfrm>
            <a:custGeom>
              <a:avLst/>
              <a:gdLst/>
              <a:ahLst/>
              <a:cxnLst/>
              <a:rect l="l" t="t" r="r" b="b"/>
              <a:pathLst>
                <a:path w="294004" h="199389">
                  <a:moveTo>
                    <a:pt x="11810" y="122427"/>
                  </a:moveTo>
                  <a:lnTo>
                    <a:pt x="3175" y="114172"/>
                  </a:lnTo>
                  <a:lnTo>
                    <a:pt x="0" y="104647"/>
                  </a:lnTo>
                  <a:lnTo>
                    <a:pt x="2412" y="95122"/>
                  </a:lnTo>
                  <a:lnTo>
                    <a:pt x="10287" y="86486"/>
                  </a:lnTo>
                  <a:lnTo>
                    <a:pt x="119887" y="8000"/>
                  </a:lnTo>
                  <a:lnTo>
                    <a:pt x="132079" y="2158"/>
                  </a:lnTo>
                  <a:lnTo>
                    <a:pt x="146050" y="0"/>
                  </a:lnTo>
                  <a:lnTo>
                    <a:pt x="160274" y="1650"/>
                  </a:lnTo>
                  <a:lnTo>
                    <a:pt x="172974" y="6984"/>
                  </a:lnTo>
                  <a:lnTo>
                    <a:pt x="282066" y="76834"/>
                  </a:lnTo>
                  <a:lnTo>
                    <a:pt x="290702" y="85089"/>
                  </a:lnTo>
                  <a:lnTo>
                    <a:pt x="293877" y="94614"/>
                  </a:lnTo>
                  <a:lnTo>
                    <a:pt x="291464" y="104139"/>
                  </a:lnTo>
                  <a:lnTo>
                    <a:pt x="283590" y="112775"/>
                  </a:lnTo>
                  <a:lnTo>
                    <a:pt x="173989" y="191261"/>
                  </a:lnTo>
                  <a:lnTo>
                    <a:pt x="161797" y="197103"/>
                  </a:lnTo>
                  <a:lnTo>
                    <a:pt x="147827" y="199262"/>
                  </a:lnTo>
                  <a:lnTo>
                    <a:pt x="133603" y="197611"/>
                  </a:lnTo>
                  <a:lnTo>
                    <a:pt x="120903" y="192277"/>
                  </a:lnTo>
                  <a:lnTo>
                    <a:pt x="11810" y="122427"/>
                  </a:lnTo>
                  <a:close/>
                </a:path>
              </a:pathLst>
            </a:custGeom>
            <a:ln w="25400">
              <a:solidFill>
                <a:srgbClr val="85A1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3893820" y="5252974"/>
            <a:ext cx="319405" cy="307340"/>
            <a:chOff x="3893820" y="5252974"/>
            <a:chExt cx="319405" cy="307340"/>
          </a:xfrm>
        </p:grpSpPr>
        <p:sp>
          <p:nvSpPr>
            <p:cNvPr id="40" name="object 40"/>
            <p:cNvSpPr/>
            <p:nvPr/>
          </p:nvSpPr>
          <p:spPr>
            <a:xfrm>
              <a:off x="3906520" y="5360797"/>
              <a:ext cx="294005" cy="199390"/>
            </a:xfrm>
            <a:custGeom>
              <a:avLst/>
              <a:gdLst/>
              <a:ahLst/>
              <a:cxnLst/>
              <a:rect l="l" t="t" r="r" b="b"/>
              <a:pathLst>
                <a:path w="294004" h="199389">
                  <a:moveTo>
                    <a:pt x="146050" y="0"/>
                  </a:moveTo>
                  <a:lnTo>
                    <a:pt x="10287" y="86487"/>
                  </a:lnTo>
                  <a:lnTo>
                    <a:pt x="0" y="104648"/>
                  </a:lnTo>
                  <a:lnTo>
                    <a:pt x="3175" y="114173"/>
                  </a:lnTo>
                  <a:lnTo>
                    <a:pt x="11810" y="122428"/>
                  </a:lnTo>
                  <a:lnTo>
                    <a:pt x="120903" y="192278"/>
                  </a:lnTo>
                  <a:lnTo>
                    <a:pt x="133603" y="197612"/>
                  </a:lnTo>
                  <a:lnTo>
                    <a:pt x="147827" y="199263"/>
                  </a:lnTo>
                  <a:lnTo>
                    <a:pt x="161797" y="197104"/>
                  </a:lnTo>
                  <a:lnTo>
                    <a:pt x="173989" y="191262"/>
                  </a:lnTo>
                  <a:lnTo>
                    <a:pt x="283590" y="112776"/>
                  </a:lnTo>
                  <a:lnTo>
                    <a:pt x="291464" y="104140"/>
                  </a:lnTo>
                  <a:lnTo>
                    <a:pt x="293877" y="94615"/>
                  </a:lnTo>
                  <a:lnTo>
                    <a:pt x="290702" y="85090"/>
                  </a:lnTo>
                  <a:lnTo>
                    <a:pt x="282066" y="76835"/>
                  </a:lnTo>
                  <a:lnTo>
                    <a:pt x="172974" y="6985"/>
                  </a:lnTo>
                  <a:lnTo>
                    <a:pt x="160274" y="1651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85A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906520" y="5265674"/>
              <a:ext cx="294005" cy="199390"/>
            </a:xfrm>
            <a:custGeom>
              <a:avLst/>
              <a:gdLst/>
              <a:ahLst/>
              <a:cxnLst/>
              <a:rect l="l" t="t" r="r" b="b"/>
              <a:pathLst>
                <a:path w="294004" h="199389">
                  <a:moveTo>
                    <a:pt x="11810" y="122428"/>
                  </a:moveTo>
                  <a:lnTo>
                    <a:pt x="3175" y="114173"/>
                  </a:lnTo>
                  <a:lnTo>
                    <a:pt x="0" y="104648"/>
                  </a:lnTo>
                  <a:lnTo>
                    <a:pt x="2412" y="95123"/>
                  </a:lnTo>
                  <a:lnTo>
                    <a:pt x="10287" y="86487"/>
                  </a:lnTo>
                  <a:lnTo>
                    <a:pt x="119887" y="8001"/>
                  </a:lnTo>
                  <a:lnTo>
                    <a:pt x="132079" y="2159"/>
                  </a:lnTo>
                  <a:lnTo>
                    <a:pt x="146050" y="0"/>
                  </a:lnTo>
                  <a:lnTo>
                    <a:pt x="160274" y="1651"/>
                  </a:lnTo>
                  <a:lnTo>
                    <a:pt x="172974" y="6985"/>
                  </a:lnTo>
                  <a:lnTo>
                    <a:pt x="282066" y="76708"/>
                  </a:lnTo>
                  <a:lnTo>
                    <a:pt x="290702" y="85090"/>
                  </a:lnTo>
                  <a:lnTo>
                    <a:pt x="293877" y="94615"/>
                  </a:lnTo>
                  <a:lnTo>
                    <a:pt x="291464" y="104140"/>
                  </a:lnTo>
                  <a:lnTo>
                    <a:pt x="283590" y="112776"/>
                  </a:lnTo>
                  <a:lnTo>
                    <a:pt x="173989" y="191262"/>
                  </a:lnTo>
                  <a:lnTo>
                    <a:pt x="161797" y="197104"/>
                  </a:lnTo>
                  <a:lnTo>
                    <a:pt x="147827" y="199136"/>
                  </a:lnTo>
                  <a:lnTo>
                    <a:pt x="133603" y="197612"/>
                  </a:lnTo>
                  <a:lnTo>
                    <a:pt x="120903" y="192278"/>
                  </a:lnTo>
                  <a:lnTo>
                    <a:pt x="11810" y="122428"/>
                  </a:lnTo>
                  <a:close/>
                </a:path>
              </a:pathLst>
            </a:custGeom>
            <a:ln w="25400">
              <a:solidFill>
                <a:srgbClr val="85A1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3893820" y="5662549"/>
            <a:ext cx="319405" cy="307340"/>
            <a:chOff x="3893820" y="5662549"/>
            <a:chExt cx="319405" cy="307340"/>
          </a:xfrm>
        </p:grpSpPr>
        <p:sp>
          <p:nvSpPr>
            <p:cNvPr id="43" name="object 43"/>
            <p:cNvSpPr/>
            <p:nvPr/>
          </p:nvSpPr>
          <p:spPr>
            <a:xfrm>
              <a:off x="3906520" y="5770372"/>
              <a:ext cx="294005" cy="199390"/>
            </a:xfrm>
            <a:custGeom>
              <a:avLst/>
              <a:gdLst/>
              <a:ahLst/>
              <a:cxnLst/>
              <a:rect l="l" t="t" r="r" b="b"/>
              <a:pathLst>
                <a:path w="294004" h="199389">
                  <a:moveTo>
                    <a:pt x="146050" y="0"/>
                  </a:moveTo>
                  <a:lnTo>
                    <a:pt x="10287" y="86487"/>
                  </a:lnTo>
                  <a:lnTo>
                    <a:pt x="0" y="104775"/>
                  </a:lnTo>
                  <a:lnTo>
                    <a:pt x="3175" y="114300"/>
                  </a:lnTo>
                  <a:lnTo>
                    <a:pt x="11810" y="122428"/>
                  </a:lnTo>
                  <a:lnTo>
                    <a:pt x="120903" y="192278"/>
                  </a:lnTo>
                  <a:lnTo>
                    <a:pt x="133603" y="197612"/>
                  </a:lnTo>
                  <a:lnTo>
                    <a:pt x="147827" y="199263"/>
                  </a:lnTo>
                  <a:lnTo>
                    <a:pt x="161797" y="197104"/>
                  </a:lnTo>
                  <a:lnTo>
                    <a:pt x="173989" y="191262"/>
                  </a:lnTo>
                  <a:lnTo>
                    <a:pt x="283590" y="112776"/>
                  </a:lnTo>
                  <a:lnTo>
                    <a:pt x="291464" y="104267"/>
                  </a:lnTo>
                  <a:lnTo>
                    <a:pt x="293877" y="94615"/>
                  </a:lnTo>
                  <a:lnTo>
                    <a:pt x="290702" y="85090"/>
                  </a:lnTo>
                  <a:lnTo>
                    <a:pt x="282066" y="76835"/>
                  </a:lnTo>
                  <a:lnTo>
                    <a:pt x="172974" y="6985"/>
                  </a:lnTo>
                  <a:lnTo>
                    <a:pt x="160274" y="1651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85A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906520" y="5675249"/>
              <a:ext cx="294005" cy="199390"/>
            </a:xfrm>
            <a:custGeom>
              <a:avLst/>
              <a:gdLst/>
              <a:ahLst/>
              <a:cxnLst/>
              <a:rect l="l" t="t" r="r" b="b"/>
              <a:pathLst>
                <a:path w="294004" h="199389">
                  <a:moveTo>
                    <a:pt x="11810" y="122428"/>
                  </a:moveTo>
                  <a:lnTo>
                    <a:pt x="3175" y="114173"/>
                  </a:lnTo>
                  <a:lnTo>
                    <a:pt x="0" y="104775"/>
                  </a:lnTo>
                  <a:lnTo>
                    <a:pt x="2412" y="95123"/>
                  </a:lnTo>
                  <a:lnTo>
                    <a:pt x="10287" y="86487"/>
                  </a:lnTo>
                  <a:lnTo>
                    <a:pt x="119887" y="8001"/>
                  </a:lnTo>
                  <a:lnTo>
                    <a:pt x="132079" y="2159"/>
                  </a:lnTo>
                  <a:lnTo>
                    <a:pt x="146050" y="0"/>
                  </a:lnTo>
                  <a:lnTo>
                    <a:pt x="160274" y="1651"/>
                  </a:lnTo>
                  <a:lnTo>
                    <a:pt x="172974" y="6985"/>
                  </a:lnTo>
                  <a:lnTo>
                    <a:pt x="282066" y="76835"/>
                  </a:lnTo>
                  <a:lnTo>
                    <a:pt x="290702" y="85090"/>
                  </a:lnTo>
                  <a:lnTo>
                    <a:pt x="293877" y="94615"/>
                  </a:lnTo>
                  <a:lnTo>
                    <a:pt x="291464" y="104267"/>
                  </a:lnTo>
                  <a:lnTo>
                    <a:pt x="283590" y="112776"/>
                  </a:lnTo>
                  <a:lnTo>
                    <a:pt x="173989" y="191262"/>
                  </a:lnTo>
                  <a:lnTo>
                    <a:pt x="161797" y="197104"/>
                  </a:lnTo>
                  <a:lnTo>
                    <a:pt x="147827" y="199263"/>
                  </a:lnTo>
                  <a:lnTo>
                    <a:pt x="133603" y="197612"/>
                  </a:lnTo>
                  <a:lnTo>
                    <a:pt x="120903" y="192278"/>
                  </a:lnTo>
                  <a:lnTo>
                    <a:pt x="11810" y="122428"/>
                  </a:lnTo>
                  <a:close/>
                </a:path>
              </a:pathLst>
            </a:custGeom>
            <a:ln w="25400">
              <a:solidFill>
                <a:srgbClr val="85A1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10071227" y="204216"/>
            <a:ext cx="3369310" cy="3051175"/>
            <a:chOff x="10071227" y="204216"/>
            <a:chExt cx="3369310" cy="3051175"/>
          </a:xfrm>
        </p:grpSpPr>
        <p:pic>
          <p:nvPicPr>
            <p:cNvPr id="46" name="object 4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61064" y="252984"/>
              <a:ext cx="1879091" cy="3002279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0679938" y="204216"/>
              <a:ext cx="1787525" cy="1888489"/>
            </a:xfrm>
            <a:custGeom>
              <a:avLst/>
              <a:gdLst/>
              <a:ahLst/>
              <a:cxnLst/>
              <a:rect l="l" t="t" r="r" b="b"/>
              <a:pathLst>
                <a:path w="1787525" h="1888489">
                  <a:moveTo>
                    <a:pt x="732408" y="0"/>
                  </a:moveTo>
                  <a:lnTo>
                    <a:pt x="641222" y="8508"/>
                  </a:lnTo>
                  <a:lnTo>
                    <a:pt x="560451" y="51816"/>
                  </a:lnTo>
                  <a:lnTo>
                    <a:pt x="500506" y="126873"/>
                  </a:lnTo>
                  <a:lnTo>
                    <a:pt x="26796" y="1046734"/>
                  </a:lnTo>
                  <a:lnTo>
                    <a:pt x="0" y="1139952"/>
                  </a:lnTo>
                  <a:lnTo>
                    <a:pt x="10032" y="1234186"/>
                  </a:lnTo>
                  <a:lnTo>
                    <a:pt x="53466" y="1318640"/>
                  </a:lnTo>
                  <a:lnTo>
                    <a:pt x="127253" y="1382395"/>
                  </a:lnTo>
                  <a:lnTo>
                    <a:pt x="973835" y="1859026"/>
                  </a:lnTo>
                  <a:lnTo>
                    <a:pt x="1065148" y="1888236"/>
                  </a:lnTo>
                  <a:lnTo>
                    <a:pt x="1156334" y="1879727"/>
                  </a:lnTo>
                  <a:lnTo>
                    <a:pt x="1770633" y="841628"/>
                  </a:lnTo>
                  <a:lnTo>
                    <a:pt x="1787397" y="653415"/>
                  </a:lnTo>
                  <a:lnTo>
                    <a:pt x="1743963" y="569214"/>
                  </a:lnTo>
                  <a:lnTo>
                    <a:pt x="1670177" y="505968"/>
                  </a:lnTo>
                  <a:lnTo>
                    <a:pt x="823721" y="29337"/>
                  </a:lnTo>
                  <a:lnTo>
                    <a:pt x="732408" y="0"/>
                  </a:lnTo>
                  <a:close/>
                </a:path>
              </a:pathLst>
            </a:custGeom>
            <a:solidFill>
              <a:srgbClr val="85A1D9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032744" y="933831"/>
              <a:ext cx="1578610" cy="1560195"/>
            </a:xfrm>
            <a:custGeom>
              <a:avLst/>
              <a:gdLst/>
              <a:ahLst/>
              <a:cxnLst/>
              <a:rect l="l" t="t" r="r" b="b"/>
              <a:pathLst>
                <a:path w="1578609" h="1560195">
                  <a:moveTo>
                    <a:pt x="1466341" y="393445"/>
                  </a:moveTo>
                  <a:lnTo>
                    <a:pt x="1531111" y="443991"/>
                  </a:lnTo>
                  <a:lnTo>
                    <a:pt x="1569211" y="512698"/>
                  </a:lnTo>
                  <a:lnTo>
                    <a:pt x="1578102" y="590803"/>
                  </a:lnTo>
                  <a:lnTo>
                    <a:pt x="1554606" y="669543"/>
                  </a:lnTo>
                  <a:lnTo>
                    <a:pt x="1139062" y="1447672"/>
                  </a:lnTo>
                  <a:lnTo>
                    <a:pt x="1086484" y="1511680"/>
                  </a:lnTo>
                  <a:lnTo>
                    <a:pt x="1015619" y="1549907"/>
                  </a:lnTo>
                  <a:lnTo>
                    <a:pt x="935481" y="1559686"/>
                  </a:lnTo>
                  <a:lnTo>
                    <a:pt x="855345" y="1537969"/>
                  </a:lnTo>
                  <a:lnTo>
                    <a:pt x="111886" y="1166240"/>
                  </a:lnTo>
                  <a:lnTo>
                    <a:pt x="46989" y="1115313"/>
                  </a:lnTo>
                  <a:lnTo>
                    <a:pt x="8762" y="1046479"/>
                  </a:lnTo>
                  <a:lnTo>
                    <a:pt x="0" y="968501"/>
                  </a:lnTo>
                  <a:lnTo>
                    <a:pt x="23495" y="890142"/>
                  </a:lnTo>
                  <a:lnTo>
                    <a:pt x="439038" y="112013"/>
                  </a:lnTo>
                  <a:lnTo>
                    <a:pt x="491616" y="48005"/>
                  </a:lnTo>
                  <a:lnTo>
                    <a:pt x="562609" y="9651"/>
                  </a:lnTo>
                  <a:lnTo>
                    <a:pt x="642620" y="0"/>
                  </a:lnTo>
                  <a:lnTo>
                    <a:pt x="722883" y="21716"/>
                  </a:lnTo>
                  <a:lnTo>
                    <a:pt x="1466341" y="393445"/>
                  </a:lnTo>
                  <a:close/>
                </a:path>
              </a:pathLst>
            </a:custGeom>
            <a:ln w="76200">
              <a:solidFill>
                <a:srgbClr val="88D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083927" y="2338197"/>
              <a:ext cx="360045" cy="432434"/>
            </a:xfrm>
            <a:custGeom>
              <a:avLst/>
              <a:gdLst/>
              <a:ahLst/>
              <a:cxnLst/>
              <a:rect l="l" t="t" r="r" b="b"/>
              <a:pathLst>
                <a:path w="360045" h="432435">
                  <a:moveTo>
                    <a:pt x="270001" y="0"/>
                  </a:moveTo>
                  <a:lnTo>
                    <a:pt x="89916" y="0"/>
                  </a:lnTo>
                  <a:lnTo>
                    <a:pt x="89916" y="251967"/>
                  </a:lnTo>
                  <a:lnTo>
                    <a:pt x="0" y="251967"/>
                  </a:lnTo>
                  <a:lnTo>
                    <a:pt x="179958" y="432053"/>
                  </a:lnTo>
                  <a:lnTo>
                    <a:pt x="359918" y="251967"/>
                  </a:lnTo>
                  <a:lnTo>
                    <a:pt x="270001" y="251967"/>
                  </a:lnTo>
                  <a:lnTo>
                    <a:pt x="270001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083927" y="2338197"/>
              <a:ext cx="360045" cy="432434"/>
            </a:xfrm>
            <a:custGeom>
              <a:avLst/>
              <a:gdLst/>
              <a:ahLst/>
              <a:cxnLst/>
              <a:rect l="l" t="t" r="r" b="b"/>
              <a:pathLst>
                <a:path w="360045" h="432435">
                  <a:moveTo>
                    <a:pt x="0" y="251967"/>
                  </a:moveTo>
                  <a:lnTo>
                    <a:pt x="89916" y="251967"/>
                  </a:lnTo>
                  <a:lnTo>
                    <a:pt x="89916" y="0"/>
                  </a:lnTo>
                  <a:lnTo>
                    <a:pt x="270001" y="0"/>
                  </a:lnTo>
                  <a:lnTo>
                    <a:pt x="270001" y="251967"/>
                  </a:lnTo>
                  <a:lnTo>
                    <a:pt x="359918" y="251967"/>
                  </a:lnTo>
                  <a:lnTo>
                    <a:pt x="179958" y="432053"/>
                  </a:lnTo>
                  <a:lnTo>
                    <a:pt x="0" y="251967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xfrm>
            <a:off x="504850" y="79629"/>
            <a:ext cx="62934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55" dirty="0">
                <a:solidFill>
                  <a:srgbClr val="000066"/>
                </a:solidFill>
              </a:rPr>
              <a:t>ФООП</a:t>
            </a:r>
            <a:r>
              <a:rPr sz="4000" spc="120" dirty="0">
                <a:solidFill>
                  <a:srgbClr val="000066"/>
                </a:solidFill>
              </a:rPr>
              <a:t> </a:t>
            </a:r>
            <a:r>
              <a:rPr sz="4000" spc="55" dirty="0">
                <a:solidFill>
                  <a:srgbClr val="000066"/>
                </a:solidFill>
              </a:rPr>
              <a:t>НОО,</a:t>
            </a:r>
            <a:r>
              <a:rPr sz="4000" spc="135" dirty="0">
                <a:solidFill>
                  <a:srgbClr val="000066"/>
                </a:solidFill>
              </a:rPr>
              <a:t> </a:t>
            </a:r>
            <a:r>
              <a:rPr sz="4000" spc="50" dirty="0">
                <a:solidFill>
                  <a:srgbClr val="000066"/>
                </a:solidFill>
              </a:rPr>
              <a:t>ООО</a:t>
            </a:r>
            <a:r>
              <a:rPr sz="4000" spc="130" dirty="0">
                <a:solidFill>
                  <a:srgbClr val="000066"/>
                </a:solidFill>
              </a:rPr>
              <a:t> </a:t>
            </a:r>
            <a:r>
              <a:rPr sz="4000" spc="-5" dirty="0">
                <a:solidFill>
                  <a:srgbClr val="000066"/>
                </a:solidFill>
              </a:rPr>
              <a:t>и</a:t>
            </a:r>
            <a:r>
              <a:rPr sz="4000" spc="135" dirty="0">
                <a:solidFill>
                  <a:srgbClr val="000066"/>
                </a:solidFill>
              </a:rPr>
              <a:t> </a:t>
            </a:r>
            <a:r>
              <a:rPr sz="4000" spc="15" dirty="0">
                <a:solidFill>
                  <a:srgbClr val="000066"/>
                </a:solidFill>
              </a:rPr>
              <a:t>СОО</a:t>
            </a:r>
            <a:endParaRPr sz="4000"/>
          </a:p>
        </p:txBody>
      </p:sp>
      <p:sp>
        <p:nvSpPr>
          <p:cNvPr id="52" name="object 52"/>
          <p:cNvSpPr txBox="1"/>
          <p:nvPr/>
        </p:nvSpPr>
        <p:spPr>
          <a:xfrm>
            <a:off x="314655" y="3062985"/>
            <a:ext cx="2987675" cy="2616835"/>
          </a:xfrm>
          <a:prstGeom prst="rect">
            <a:avLst/>
          </a:prstGeom>
        </p:spPr>
        <p:txBody>
          <a:bodyPr vert="horz" wrap="square" lIns="0" tIns="210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3</a:t>
            </a:r>
            <a:r>
              <a:rPr sz="24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УЧЕБНЫХ</a:t>
            </a:r>
            <a:r>
              <a:rPr sz="20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ПРЕДМЕТА</a:t>
            </a:r>
            <a:endParaRPr sz="2000">
              <a:latin typeface="Microsoft Sans Serif"/>
              <a:cs typeface="Microsoft Sans Serif"/>
            </a:endParaRPr>
          </a:p>
          <a:p>
            <a:pPr marL="460375" marR="107950" algn="just">
              <a:lnSpc>
                <a:spcPct val="100000"/>
              </a:lnSpc>
              <a:spcBef>
                <a:spcPts val="1560"/>
              </a:spcBef>
            </a:pPr>
            <a:r>
              <a:rPr sz="2400" spc="-45" dirty="0">
                <a:solidFill>
                  <a:srgbClr val="001F5F"/>
                </a:solidFill>
                <a:latin typeface="Microsoft Sans Serif"/>
                <a:cs typeface="Microsoft Sans Serif"/>
              </a:rPr>
              <a:t>РУССКИЙ </a:t>
            </a:r>
            <a:r>
              <a:rPr sz="2400" spc="-75" dirty="0">
                <a:solidFill>
                  <a:srgbClr val="001F5F"/>
                </a:solidFill>
                <a:latin typeface="Microsoft Sans Serif"/>
                <a:cs typeface="Microsoft Sans Serif"/>
              </a:rPr>
              <a:t>ЯЗЫК </a:t>
            </a:r>
            <a:r>
              <a:rPr sz="2400" spc="-6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4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ЛИТ</a:t>
            </a:r>
            <a:r>
              <a:rPr sz="2400" spc="-45" dirty="0">
                <a:solidFill>
                  <a:srgbClr val="001F5F"/>
                </a:solidFill>
                <a:latin typeface="Microsoft Sans Serif"/>
                <a:cs typeface="Microsoft Sans Serif"/>
              </a:rPr>
              <a:t>Е</a:t>
            </a:r>
            <a:r>
              <a:rPr sz="2400" spc="-165" dirty="0">
                <a:solidFill>
                  <a:srgbClr val="001F5F"/>
                </a:solidFill>
                <a:latin typeface="Microsoft Sans Serif"/>
                <a:cs typeface="Microsoft Sans Serif"/>
              </a:rPr>
              <a:t>Р</a:t>
            </a:r>
            <a:r>
              <a:rPr sz="2400" spc="-200" dirty="0">
                <a:solidFill>
                  <a:srgbClr val="001F5F"/>
                </a:solidFill>
                <a:latin typeface="Microsoft Sans Serif"/>
                <a:cs typeface="Microsoft Sans Serif"/>
              </a:rPr>
              <a:t>А</a:t>
            </a:r>
            <a:r>
              <a:rPr sz="2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ТУ</a:t>
            </a:r>
            <a:r>
              <a:rPr sz="24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Р</a:t>
            </a:r>
            <a:r>
              <a:rPr sz="2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НОЕ  </a:t>
            </a:r>
            <a:r>
              <a:rPr sz="24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ЧТЕНИЕ</a:t>
            </a:r>
            <a:endParaRPr sz="2400">
              <a:latin typeface="Microsoft Sans Serif"/>
              <a:cs typeface="Microsoft Sans Serif"/>
            </a:endParaRPr>
          </a:p>
          <a:p>
            <a:pPr marL="460375" marR="194945">
              <a:lnSpc>
                <a:spcPct val="100000"/>
              </a:lnSpc>
            </a:pPr>
            <a:r>
              <a:rPr sz="2400" spc="-110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2400" spc="-90" dirty="0">
                <a:solidFill>
                  <a:srgbClr val="001F5F"/>
                </a:solidFill>
                <a:latin typeface="Microsoft Sans Serif"/>
                <a:cs typeface="Microsoft Sans Serif"/>
              </a:rPr>
              <a:t>К</a:t>
            </a:r>
            <a:r>
              <a:rPr sz="2400" spc="-55" dirty="0">
                <a:solidFill>
                  <a:srgbClr val="001F5F"/>
                </a:solidFill>
                <a:latin typeface="Microsoft Sans Serif"/>
                <a:cs typeface="Microsoft Sans Serif"/>
              </a:rPr>
              <a:t>Р</a:t>
            </a:r>
            <a:r>
              <a:rPr sz="24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У</a:t>
            </a:r>
            <a:r>
              <a:rPr sz="2400" spc="50" dirty="0">
                <a:solidFill>
                  <a:srgbClr val="001F5F"/>
                </a:solidFill>
                <a:latin typeface="Microsoft Sans Serif"/>
                <a:cs typeface="Microsoft Sans Serif"/>
              </a:rPr>
              <a:t>Ж</a:t>
            </a:r>
            <a:r>
              <a:rPr sz="2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А</a:t>
            </a:r>
            <a:r>
              <a:rPr sz="24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Ю</a:t>
            </a:r>
            <a:r>
              <a:rPr sz="2400" spc="60" dirty="0">
                <a:solidFill>
                  <a:srgbClr val="001F5F"/>
                </a:solidFill>
                <a:latin typeface="Microsoft Sans Serif"/>
                <a:cs typeface="Microsoft Sans Serif"/>
              </a:rPr>
              <a:t>Щ</a:t>
            </a:r>
            <a:r>
              <a:rPr sz="2400" spc="55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24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Й  МИР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367487" y="4972685"/>
            <a:ext cx="319405" cy="307340"/>
            <a:chOff x="367487" y="4972685"/>
            <a:chExt cx="319405" cy="307340"/>
          </a:xfrm>
        </p:grpSpPr>
        <p:sp>
          <p:nvSpPr>
            <p:cNvPr id="54" name="object 54"/>
            <p:cNvSpPr/>
            <p:nvPr/>
          </p:nvSpPr>
          <p:spPr>
            <a:xfrm>
              <a:off x="380187" y="5080508"/>
              <a:ext cx="294005" cy="199390"/>
            </a:xfrm>
            <a:custGeom>
              <a:avLst/>
              <a:gdLst/>
              <a:ahLst/>
              <a:cxnLst/>
              <a:rect l="l" t="t" r="r" b="b"/>
              <a:pathLst>
                <a:path w="294005" h="199389">
                  <a:moveTo>
                    <a:pt x="146050" y="0"/>
                  </a:moveTo>
                  <a:lnTo>
                    <a:pt x="10236" y="86486"/>
                  </a:lnTo>
                  <a:lnTo>
                    <a:pt x="0" y="104647"/>
                  </a:lnTo>
                  <a:lnTo>
                    <a:pt x="3149" y="114172"/>
                  </a:lnTo>
                  <a:lnTo>
                    <a:pt x="11760" y="122427"/>
                  </a:lnTo>
                  <a:lnTo>
                    <a:pt x="120853" y="192277"/>
                  </a:lnTo>
                  <a:lnTo>
                    <a:pt x="133527" y="197611"/>
                  </a:lnTo>
                  <a:lnTo>
                    <a:pt x="147726" y="199135"/>
                  </a:lnTo>
                  <a:lnTo>
                    <a:pt x="161772" y="196976"/>
                  </a:lnTo>
                  <a:lnTo>
                    <a:pt x="173939" y="191134"/>
                  </a:lnTo>
                  <a:lnTo>
                    <a:pt x="283540" y="112648"/>
                  </a:lnTo>
                  <a:lnTo>
                    <a:pt x="291426" y="104139"/>
                  </a:lnTo>
                  <a:lnTo>
                    <a:pt x="293776" y="94487"/>
                  </a:lnTo>
                  <a:lnTo>
                    <a:pt x="290626" y="84962"/>
                  </a:lnTo>
                  <a:lnTo>
                    <a:pt x="282016" y="76707"/>
                  </a:lnTo>
                  <a:lnTo>
                    <a:pt x="172923" y="6857"/>
                  </a:lnTo>
                  <a:lnTo>
                    <a:pt x="160261" y="1523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85A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80187" y="4985385"/>
              <a:ext cx="294005" cy="199390"/>
            </a:xfrm>
            <a:custGeom>
              <a:avLst/>
              <a:gdLst/>
              <a:ahLst/>
              <a:cxnLst/>
              <a:rect l="l" t="t" r="r" b="b"/>
              <a:pathLst>
                <a:path w="294005" h="199389">
                  <a:moveTo>
                    <a:pt x="11760" y="122427"/>
                  </a:moveTo>
                  <a:lnTo>
                    <a:pt x="3149" y="114172"/>
                  </a:lnTo>
                  <a:lnTo>
                    <a:pt x="0" y="104647"/>
                  </a:lnTo>
                  <a:lnTo>
                    <a:pt x="2349" y="94995"/>
                  </a:lnTo>
                  <a:lnTo>
                    <a:pt x="10236" y="86486"/>
                  </a:lnTo>
                  <a:lnTo>
                    <a:pt x="119837" y="7873"/>
                  </a:lnTo>
                  <a:lnTo>
                    <a:pt x="132016" y="2031"/>
                  </a:lnTo>
                  <a:lnTo>
                    <a:pt x="146050" y="0"/>
                  </a:lnTo>
                  <a:lnTo>
                    <a:pt x="160261" y="1523"/>
                  </a:lnTo>
                  <a:lnTo>
                    <a:pt x="172923" y="6857"/>
                  </a:lnTo>
                  <a:lnTo>
                    <a:pt x="282016" y="76707"/>
                  </a:lnTo>
                  <a:lnTo>
                    <a:pt x="290639" y="84962"/>
                  </a:lnTo>
                  <a:lnTo>
                    <a:pt x="293789" y="94487"/>
                  </a:lnTo>
                  <a:lnTo>
                    <a:pt x="291426" y="104139"/>
                  </a:lnTo>
                  <a:lnTo>
                    <a:pt x="283540" y="112648"/>
                  </a:lnTo>
                  <a:lnTo>
                    <a:pt x="173939" y="191134"/>
                  </a:lnTo>
                  <a:lnTo>
                    <a:pt x="161772" y="196976"/>
                  </a:lnTo>
                  <a:lnTo>
                    <a:pt x="147726" y="199135"/>
                  </a:lnTo>
                  <a:lnTo>
                    <a:pt x="133527" y="197484"/>
                  </a:lnTo>
                  <a:lnTo>
                    <a:pt x="120853" y="192150"/>
                  </a:lnTo>
                  <a:lnTo>
                    <a:pt x="11760" y="122427"/>
                  </a:lnTo>
                  <a:close/>
                </a:path>
              </a:pathLst>
            </a:custGeom>
            <a:ln w="25400">
              <a:solidFill>
                <a:srgbClr val="85A1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367487" y="4262247"/>
            <a:ext cx="319405" cy="307340"/>
            <a:chOff x="367487" y="4262247"/>
            <a:chExt cx="319405" cy="307340"/>
          </a:xfrm>
        </p:grpSpPr>
        <p:sp>
          <p:nvSpPr>
            <p:cNvPr id="57" name="object 57"/>
            <p:cNvSpPr/>
            <p:nvPr/>
          </p:nvSpPr>
          <p:spPr>
            <a:xfrm>
              <a:off x="380187" y="4370197"/>
              <a:ext cx="294005" cy="199390"/>
            </a:xfrm>
            <a:custGeom>
              <a:avLst/>
              <a:gdLst/>
              <a:ahLst/>
              <a:cxnLst/>
              <a:rect l="l" t="t" r="r" b="b"/>
              <a:pathLst>
                <a:path w="294005" h="199389">
                  <a:moveTo>
                    <a:pt x="146050" y="0"/>
                  </a:moveTo>
                  <a:lnTo>
                    <a:pt x="10236" y="86360"/>
                  </a:lnTo>
                  <a:lnTo>
                    <a:pt x="0" y="104648"/>
                  </a:lnTo>
                  <a:lnTo>
                    <a:pt x="3149" y="114173"/>
                  </a:lnTo>
                  <a:lnTo>
                    <a:pt x="11760" y="122428"/>
                  </a:lnTo>
                  <a:lnTo>
                    <a:pt x="120853" y="192151"/>
                  </a:lnTo>
                  <a:lnTo>
                    <a:pt x="133527" y="197485"/>
                  </a:lnTo>
                  <a:lnTo>
                    <a:pt x="147726" y="199136"/>
                  </a:lnTo>
                  <a:lnTo>
                    <a:pt x="161772" y="196977"/>
                  </a:lnTo>
                  <a:lnTo>
                    <a:pt x="173939" y="191135"/>
                  </a:lnTo>
                  <a:lnTo>
                    <a:pt x="283540" y="112649"/>
                  </a:lnTo>
                  <a:lnTo>
                    <a:pt x="291426" y="104140"/>
                  </a:lnTo>
                  <a:lnTo>
                    <a:pt x="293776" y="94488"/>
                  </a:lnTo>
                  <a:lnTo>
                    <a:pt x="290626" y="84963"/>
                  </a:lnTo>
                  <a:lnTo>
                    <a:pt x="282016" y="76708"/>
                  </a:lnTo>
                  <a:lnTo>
                    <a:pt x="172923" y="6858"/>
                  </a:lnTo>
                  <a:lnTo>
                    <a:pt x="160248" y="1524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85A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80187" y="4274947"/>
              <a:ext cx="294005" cy="199390"/>
            </a:xfrm>
            <a:custGeom>
              <a:avLst/>
              <a:gdLst/>
              <a:ahLst/>
              <a:cxnLst/>
              <a:rect l="l" t="t" r="r" b="b"/>
              <a:pathLst>
                <a:path w="294005" h="199389">
                  <a:moveTo>
                    <a:pt x="11760" y="122427"/>
                  </a:moveTo>
                  <a:lnTo>
                    <a:pt x="3149" y="114299"/>
                  </a:lnTo>
                  <a:lnTo>
                    <a:pt x="0" y="104774"/>
                  </a:lnTo>
                  <a:lnTo>
                    <a:pt x="2349" y="95122"/>
                  </a:lnTo>
                  <a:lnTo>
                    <a:pt x="10236" y="86486"/>
                  </a:lnTo>
                  <a:lnTo>
                    <a:pt x="119837" y="8000"/>
                  </a:lnTo>
                  <a:lnTo>
                    <a:pt x="132003" y="2158"/>
                  </a:lnTo>
                  <a:lnTo>
                    <a:pt x="146050" y="0"/>
                  </a:lnTo>
                  <a:lnTo>
                    <a:pt x="160248" y="1650"/>
                  </a:lnTo>
                  <a:lnTo>
                    <a:pt x="172923" y="6984"/>
                  </a:lnTo>
                  <a:lnTo>
                    <a:pt x="282016" y="76834"/>
                  </a:lnTo>
                  <a:lnTo>
                    <a:pt x="290626" y="85089"/>
                  </a:lnTo>
                  <a:lnTo>
                    <a:pt x="293776" y="94614"/>
                  </a:lnTo>
                  <a:lnTo>
                    <a:pt x="291426" y="104266"/>
                  </a:lnTo>
                  <a:lnTo>
                    <a:pt x="283540" y="112775"/>
                  </a:lnTo>
                  <a:lnTo>
                    <a:pt x="173939" y="191261"/>
                  </a:lnTo>
                  <a:lnTo>
                    <a:pt x="161772" y="197103"/>
                  </a:lnTo>
                  <a:lnTo>
                    <a:pt x="147726" y="199262"/>
                  </a:lnTo>
                  <a:lnTo>
                    <a:pt x="133527" y="197611"/>
                  </a:lnTo>
                  <a:lnTo>
                    <a:pt x="120853" y="192277"/>
                  </a:lnTo>
                  <a:lnTo>
                    <a:pt x="11760" y="122427"/>
                  </a:lnTo>
                  <a:close/>
                </a:path>
              </a:pathLst>
            </a:custGeom>
            <a:ln w="25400">
              <a:solidFill>
                <a:srgbClr val="85A1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367487" y="3806444"/>
            <a:ext cx="319405" cy="307340"/>
            <a:chOff x="367487" y="3806444"/>
            <a:chExt cx="319405" cy="307340"/>
          </a:xfrm>
        </p:grpSpPr>
        <p:sp>
          <p:nvSpPr>
            <p:cNvPr id="60" name="object 60"/>
            <p:cNvSpPr/>
            <p:nvPr/>
          </p:nvSpPr>
          <p:spPr>
            <a:xfrm>
              <a:off x="380187" y="3914267"/>
              <a:ext cx="294005" cy="199390"/>
            </a:xfrm>
            <a:custGeom>
              <a:avLst/>
              <a:gdLst/>
              <a:ahLst/>
              <a:cxnLst/>
              <a:rect l="l" t="t" r="r" b="b"/>
              <a:pathLst>
                <a:path w="294005" h="199389">
                  <a:moveTo>
                    <a:pt x="146050" y="0"/>
                  </a:moveTo>
                  <a:lnTo>
                    <a:pt x="10236" y="86487"/>
                  </a:lnTo>
                  <a:lnTo>
                    <a:pt x="0" y="104648"/>
                  </a:lnTo>
                  <a:lnTo>
                    <a:pt x="3149" y="114173"/>
                  </a:lnTo>
                  <a:lnTo>
                    <a:pt x="11760" y="122427"/>
                  </a:lnTo>
                  <a:lnTo>
                    <a:pt x="120853" y="192277"/>
                  </a:lnTo>
                  <a:lnTo>
                    <a:pt x="133527" y="197612"/>
                  </a:lnTo>
                  <a:lnTo>
                    <a:pt x="147726" y="199136"/>
                  </a:lnTo>
                  <a:lnTo>
                    <a:pt x="161772" y="196976"/>
                  </a:lnTo>
                  <a:lnTo>
                    <a:pt x="173939" y="191262"/>
                  </a:lnTo>
                  <a:lnTo>
                    <a:pt x="283540" y="112649"/>
                  </a:lnTo>
                  <a:lnTo>
                    <a:pt x="291426" y="104139"/>
                  </a:lnTo>
                  <a:lnTo>
                    <a:pt x="293776" y="94614"/>
                  </a:lnTo>
                  <a:lnTo>
                    <a:pt x="290626" y="85089"/>
                  </a:lnTo>
                  <a:lnTo>
                    <a:pt x="282016" y="76708"/>
                  </a:lnTo>
                  <a:lnTo>
                    <a:pt x="172923" y="6858"/>
                  </a:lnTo>
                  <a:lnTo>
                    <a:pt x="160248" y="1524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85A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80187" y="3819144"/>
              <a:ext cx="294005" cy="199390"/>
            </a:xfrm>
            <a:custGeom>
              <a:avLst/>
              <a:gdLst/>
              <a:ahLst/>
              <a:cxnLst/>
              <a:rect l="l" t="t" r="r" b="b"/>
              <a:pathLst>
                <a:path w="294005" h="199389">
                  <a:moveTo>
                    <a:pt x="11760" y="122428"/>
                  </a:moveTo>
                  <a:lnTo>
                    <a:pt x="3149" y="114173"/>
                  </a:lnTo>
                  <a:lnTo>
                    <a:pt x="0" y="104648"/>
                  </a:lnTo>
                  <a:lnTo>
                    <a:pt x="2349" y="94996"/>
                  </a:lnTo>
                  <a:lnTo>
                    <a:pt x="10236" y="86487"/>
                  </a:lnTo>
                  <a:lnTo>
                    <a:pt x="119837" y="7874"/>
                  </a:lnTo>
                  <a:lnTo>
                    <a:pt x="132003" y="2159"/>
                  </a:lnTo>
                  <a:lnTo>
                    <a:pt x="146050" y="0"/>
                  </a:lnTo>
                  <a:lnTo>
                    <a:pt x="160261" y="1524"/>
                  </a:lnTo>
                  <a:lnTo>
                    <a:pt x="172923" y="6858"/>
                  </a:lnTo>
                  <a:lnTo>
                    <a:pt x="282016" y="76708"/>
                  </a:lnTo>
                  <a:lnTo>
                    <a:pt x="290626" y="84962"/>
                  </a:lnTo>
                  <a:lnTo>
                    <a:pt x="293776" y="94487"/>
                  </a:lnTo>
                  <a:lnTo>
                    <a:pt x="291426" y="104140"/>
                  </a:lnTo>
                  <a:lnTo>
                    <a:pt x="283540" y="112649"/>
                  </a:lnTo>
                  <a:lnTo>
                    <a:pt x="173939" y="191135"/>
                  </a:lnTo>
                  <a:lnTo>
                    <a:pt x="161772" y="196976"/>
                  </a:lnTo>
                  <a:lnTo>
                    <a:pt x="147726" y="199136"/>
                  </a:lnTo>
                  <a:lnTo>
                    <a:pt x="133527" y="197612"/>
                  </a:lnTo>
                  <a:lnTo>
                    <a:pt x="120853" y="192278"/>
                  </a:lnTo>
                  <a:lnTo>
                    <a:pt x="11760" y="122428"/>
                  </a:lnTo>
                  <a:close/>
                </a:path>
              </a:pathLst>
            </a:custGeom>
            <a:ln w="25400">
              <a:solidFill>
                <a:srgbClr val="85A1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23266" y="7099808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A6A6A6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6354" y="732028"/>
            <a:ext cx="15875" cy="5758180"/>
          </a:xfrm>
          <a:custGeom>
            <a:avLst/>
            <a:gdLst/>
            <a:ahLst/>
            <a:cxnLst/>
            <a:rect l="l" t="t" r="r" b="b"/>
            <a:pathLst>
              <a:path w="15875" h="5758180">
                <a:moveTo>
                  <a:pt x="15773" y="5757798"/>
                </a:moveTo>
                <a:lnTo>
                  <a:pt x="0" y="0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4850" y="79629"/>
            <a:ext cx="29794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55" dirty="0">
                <a:solidFill>
                  <a:srgbClr val="000066"/>
                </a:solidFill>
              </a:rPr>
              <a:t>ФООП</a:t>
            </a:r>
            <a:r>
              <a:rPr sz="4000" spc="65" dirty="0">
                <a:solidFill>
                  <a:srgbClr val="000066"/>
                </a:solidFill>
              </a:rPr>
              <a:t> </a:t>
            </a:r>
            <a:r>
              <a:rPr sz="4000" spc="45" dirty="0">
                <a:solidFill>
                  <a:srgbClr val="000066"/>
                </a:solidFill>
              </a:rPr>
              <a:t>НОО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309499" y="960374"/>
            <a:ext cx="12125325" cy="635"/>
          </a:xfrm>
          <a:custGeom>
            <a:avLst/>
            <a:gdLst/>
            <a:ahLst/>
            <a:cxnLst/>
            <a:rect l="l" t="t" r="r" b="b"/>
            <a:pathLst>
              <a:path w="12125325" h="634">
                <a:moveTo>
                  <a:pt x="0" y="0"/>
                </a:moveTo>
                <a:lnTo>
                  <a:pt x="12125325" y="126"/>
                </a:lnTo>
              </a:path>
            </a:pathLst>
          </a:custGeom>
          <a:ln w="38100">
            <a:solidFill>
              <a:srgbClr val="000066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07465" y="1124204"/>
            <a:ext cx="11503660" cy="4798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23290" algn="ctr">
              <a:lnSpc>
                <a:spcPts val="2845"/>
              </a:lnSpc>
              <a:spcBef>
                <a:spcPts val="100"/>
              </a:spcBef>
            </a:pPr>
            <a:r>
              <a:rPr sz="2400" b="1" spc="-25" dirty="0">
                <a:solidFill>
                  <a:srgbClr val="548ED4"/>
                </a:solidFill>
                <a:latin typeface="Arial"/>
                <a:cs typeface="Arial"/>
              </a:rPr>
              <a:t>ФЕДЕРАЛЬНЫЙ</a:t>
            </a:r>
            <a:r>
              <a:rPr sz="2400" b="1" spc="25" dirty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548ED4"/>
                </a:solidFill>
                <a:latin typeface="Arial"/>
                <a:cs typeface="Arial"/>
              </a:rPr>
              <a:t>УЧЕБНЫЙ</a:t>
            </a:r>
            <a:r>
              <a:rPr sz="2400" b="1" spc="-15" dirty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548ED4"/>
                </a:solidFill>
                <a:latin typeface="Arial"/>
                <a:cs typeface="Arial"/>
              </a:rPr>
              <a:t>ПЛАН</a:t>
            </a:r>
            <a:endParaRPr sz="2400">
              <a:latin typeface="Arial"/>
              <a:cs typeface="Arial"/>
            </a:endParaRPr>
          </a:p>
          <a:p>
            <a:pPr marR="871219" algn="ctr">
              <a:lnSpc>
                <a:spcPts val="2845"/>
              </a:lnSpc>
            </a:pPr>
            <a:r>
              <a:rPr sz="2400" b="1" dirty="0">
                <a:solidFill>
                  <a:srgbClr val="A6A6A6"/>
                </a:solidFill>
                <a:latin typeface="Arial"/>
                <a:cs typeface="Arial"/>
              </a:rPr>
              <a:t>(5</a:t>
            </a:r>
            <a:r>
              <a:rPr sz="2400" b="1" spc="-4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A6A6A6"/>
                </a:solidFill>
                <a:latin typeface="Arial"/>
                <a:cs typeface="Arial"/>
              </a:rPr>
              <a:t>вариантов)</a:t>
            </a:r>
            <a:endParaRPr sz="2400">
              <a:latin typeface="Arial"/>
              <a:cs typeface="Arial"/>
            </a:endParaRPr>
          </a:p>
          <a:p>
            <a:pPr marL="12700" marR="6985" algn="just">
              <a:lnSpc>
                <a:spcPct val="100000"/>
              </a:lnSpc>
              <a:spcBef>
                <a:spcPts val="685"/>
              </a:spcBef>
            </a:pPr>
            <a:r>
              <a:rPr sz="2000" dirty="0">
                <a:latin typeface="Microsoft Sans Serif"/>
                <a:cs typeface="Microsoft Sans Serif"/>
              </a:rPr>
              <a:t>для</a:t>
            </a:r>
            <a:r>
              <a:rPr sz="2000" spc="53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образовательных</a:t>
            </a:r>
            <a:r>
              <a:rPr sz="2000" spc="484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организаций,</a:t>
            </a:r>
            <a:r>
              <a:rPr sz="2000" spc="49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в</a:t>
            </a:r>
            <a:r>
              <a:rPr sz="2000" spc="53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которых</a:t>
            </a:r>
            <a:r>
              <a:rPr sz="2000" spc="47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обучение</a:t>
            </a:r>
            <a:r>
              <a:rPr sz="2000" spc="50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ведѐтся</a:t>
            </a:r>
            <a:r>
              <a:rPr sz="2000" spc="49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на</a:t>
            </a:r>
            <a:r>
              <a:rPr sz="2000" spc="525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русском</a:t>
            </a:r>
            <a:r>
              <a:rPr sz="2000" spc="465" dirty="0">
                <a:latin typeface="Microsoft Sans Serif"/>
                <a:cs typeface="Microsoft Sans Serif"/>
              </a:rPr>
              <a:t> </a:t>
            </a:r>
            <a:r>
              <a:rPr sz="2000" spc="-40" dirty="0">
                <a:latin typeface="Microsoft Sans Serif"/>
                <a:cs typeface="Microsoft Sans Serif"/>
              </a:rPr>
              <a:t>языке 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(5-дневная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и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6-дневная </a:t>
            </a:r>
            <a:r>
              <a:rPr sz="2000" spc="-10" dirty="0">
                <a:latin typeface="Microsoft Sans Serif"/>
                <a:cs typeface="Microsoft Sans Serif"/>
              </a:rPr>
              <a:t>учебная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неделя),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варианты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1, 3;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>
              <a:latin typeface="Microsoft Sans Serif"/>
              <a:cs typeface="Microsoft Sans Serif"/>
            </a:endParaRPr>
          </a:p>
          <a:p>
            <a:pPr marL="12700" marR="6350" algn="just">
              <a:lnSpc>
                <a:spcPct val="100000"/>
              </a:lnSpc>
            </a:pPr>
            <a:r>
              <a:rPr sz="2000" dirty="0">
                <a:latin typeface="Microsoft Sans Serif"/>
                <a:cs typeface="Microsoft Sans Serif"/>
              </a:rPr>
              <a:t>для </a:t>
            </a:r>
            <a:r>
              <a:rPr sz="2000" spc="-25" dirty="0">
                <a:latin typeface="Microsoft Sans Serif"/>
                <a:cs typeface="Microsoft Sans Serif"/>
              </a:rPr>
              <a:t>образовательных </a:t>
            </a:r>
            <a:r>
              <a:rPr sz="2000" spc="-20" dirty="0">
                <a:latin typeface="Microsoft Sans Serif"/>
                <a:cs typeface="Microsoft Sans Serif"/>
              </a:rPr>
              <a:t>организаций, </a:t>
            </a:r>
            <a:r>
              <a:rPr sz="2000" dirty="0">
                <a:latin typeface="Microsoft Sans Serif"/>
                <a:cs typeface="Microsoft Sans Serif"/>
              </a:rPr>
              <a:t>в </a:t>
            </a:r>
            <a:r>
              <a:rPr sz="2000" spc="-30" dirty="0">
                <a:latin typeface="Microsoft Sans Serif"/>
                <a:cs typeface="Microsoft Sans Serif"/>
              </a:rPr>
              <a:t>которых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обучение </a:t>
            </a:r>
            <a:r>
              <a:rPr sz="2000" spc="-20" dirty="0">
                <a:latin typeface="Microsoft Sans Serif"/>
                <a:cs typeface="Microsoft Sans Serif"/>
              </a:rPr>
              <a:t>ведѐтся </a:t>
            </a:r>
            <a:r>
              <a:rPr sz="2000" spc="-5" dirty="0">
                <a:latin typeface="Microsoft Sans Serif"/>
                <a:cs typeface="Microsoft Sans Serif"/>
              </a:rPr>
              <a:t>на </a:t>
            </a:r>
            <a:r>
              <a:rPr sz="2000" spc="-35" dirty="0">
                <a:latin typeface="Microsoft Sans Serif"/>
                <a:cs typeface="Microsoft Sans Serif"/>
              </a:rPr>
              <a:t>русском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5" dirty="0">
                <a:latin typeface="Microsoft Sans Serif"/>
                <a:cs typeface="Microsoft Sans Serif"/>
              </a:rPr>
              <a:t>или </a:t>
            </a:r>
            <a:r>
              <a:rPr sz="2000" spc="-25" dirty="0">
                <a:latin typeface="Microsoft Sans Serif"/>
                <a:cs typeface="Microsoft Sans Serif"/>
              </a:rPr>
              <a:t>родном</a:t>
            </a:r>
            <a:r>
              <a:rPr sz="2000" spc="480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языке, 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но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наряду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с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ним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изучается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один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50" dirty="0">
                <a:latin typeface="Microsoft Sans Serif"/>
                <a:cs typeface="Microsoft Sans Serif"/>
              </a:rPr>
              <a:t>из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языков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народов</a:t>
            </a:r>
            <a:r>
              <a:rPr sz="2000" spc="50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России</a:t>
            </a:r>
            <a:r>
              <a:rPr sz="2000" spc="48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(5-дневная</a:t>
            </a:r>
            <a:r>
              <a:rPr sz="2000" spc="509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учебная</a:t>
            </a:r>
            <a:r>
              <a:rPr sz="2000" spc="51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неделя), 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вариант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2;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dirty="0">
                <a:latin typeface="Microsoft Sans Serif"/>
                <a:cs typeface="Microsoft Sans Serif"/>
              </a:rPr>
              <a:t>для </a:t>
            </a:r>
            <a:r>
              <a:rPr sz="2000" spc="-25" dirty="0">
                <a:latin typeface="Microsoft Sans Serif"/>
                <a:cs typeface="Microsoft Sans Serif"/>
              </a:rPr>
              <a:t>образовательных </a:t>
            </a:r>
            <a:r>
              <a:rPr sz="2000" spc="-20" dirty="0">
                <a:latin typeface="Microsoft Sans Serif"/>
                <a:cs typeface="Microsoft Sans Serif"/>
              </a:rPr>
              <a:t>организаций, </a:t>
            </a:r>
            <a:r>
              <a:rPr sz="2000" dirty="0">
                <a:latin typeface="Microsoft Sans Serif"/>
                <a:cs typeface="Microsoft Sans Serif"/>
              </a:rPr>
              <a:t>в </a:t>
            </a:r>
            <a:r>
              <a:rPr sz="2000" spc="-30" dirty="0">
                <a:latin typeface="Microsoft Sans Serif"/>
                <a:cs typeface="Microsoft Sans Serif"/>
              </a:rPr>
              <a:t>которых </a:t>
            </a:r>
            <a:r>
              <a:rPr sz="2000" spc="-20" dirty="0">
                <a:latin typeface="Microsoft Sans Serif"/>
                <a:cs typeface="Microsoft Sans Serif"/>
              </a:rPr>
              <a:t>образование ведѐтся </a:t>
            </a:r>
            <a:r>
              <a:rPr sz="2000" spc="-5" dirty="0">
                <a:latin typeface="Microsoft Sans Serif"/>
                <a:cs typeface="Microsoft Sans Serif"/>
              </a:rPr>
              <a:t>на </a:t>
            </a:r>
            <a:r>
              <a:rPr sz="2000" spc="-35" dirty="0">
                <a:latin typeface="Microsoft Sans Serif"/>
                <a:cs typeface="Microsoft Sans Serif"/>
              </a:rPr>
              <a:t>русском языке, </a:t>
            </a:r>
            <a:r>
              <a:rPr sz="2000" spc="-5" dirty="0">
                <a:latin typeface="Microsoft Sans Serif"/>
                <a:cs typeface="Microsoft Sans Serif"/>
              </a:rPr>
              <a:t>но </a:t>
            </a:r>
            <a:r>
              <a:rPr sz="2000" spc="-10" dirty="0">
                <a:latin typeface="Microsoft Sans Serif"/>
                <a:cs typeface="Microsoft Sans Serif"/>
              </a:rPr>
              <a:t>наряду 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с </a:t>
            </a:r>
            <a:r>
              <a:rPr sz="2000" spc="-30" dirty="0">
                <a:latin typeface="Microsoft Sans Serif"/>
                <a:cs typeface="Microsoft Sans Serif"/>
              </a:rPr>
              <a:t>ним изучается </a:t>
            </a:r>
            <a:r>
              <a:rPr sz="2000" spc="-20" dirty="0">
                <a:latin typeface="Microsoft Sans Serif"/>
                <a:cs typeface="Microsoft Sans Serif"/>
              </a:rPr>
              <a:t>один </a:t>
            </a:r>
            <a:r>
              <a:rPr sz="2000" spc="-50" dirty="0">
                <a:latin typeface="Microsoft Sans Serif"/>
                <a:cs typeface="Microsoft Sans Serif"/>
              </a:rPr>
              <a:t>из </a:t>
            </a:r>
            <a:r>
              <a:rPr sz="2000" spc="-35" dirty="0">
                <a:latin typeface="Microsoft Sans Serif"/>
                <a:cs typeface="Microsoft Sans Serif"/>
              </a:rPr>
              <a:t>языков </a:t>
            </a:r>
            <a:r>
              <a:rPr sz="2000" spc="-15" dirty="0">
                <a:latin typeface="Microsoft Sans Serif"/>
                <a:cs typeface="Microsoft Sans Serif"/>
              </a:rPr>
              <a:t>народов </a:t>
            </a:r>
            <a:r>
              <a:rPr sz="2000" spc="-25" dirty="0">
                <a:latin typeface="Microsoft Sans Serif"/>
                <a:cs typeface="Microsoft Sans Serif"/>
              </a:rPr>
              <a:t>Российской </a:t>
            </a:r>
            <a:r>
              <a:rPr sz="2000" spc="-30" dirty="0">
                <a:latin typeface="Microsoft Sans Serif"/>
                <a:cs typeface="Microsoft Sans Serif"/>
              </a:rPr>
              <a:t>Федерации </a:t>
            </a:r>
            <a:r>
              <a:rPr sz="2000" spc="-10" dirty="0">
                <a:latin typeface="Microsoft Sans Serif"/>
                <a:cs typeface="Microsoft Sans Serif"/>
              </a:rPr>
              <a:t>(6-дневная учебная </a:t>
            </a:r>
            <a:r>
              <a:rPr sz="2000" spc="-20" dirty="0">
                <a:latin typeface="Microsoft Sans Serif"/>
                <a:cs typeface="Microsoft Sans Serif"/>
              </a:rPr>
              <a:t>неделя), 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вариант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4;.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>
              <a:latin typeface="Microsoft Sans Serif"/>
              <a:cs typeface="Microsoft Sans Serif"/>
            </a:endParaRPr>
          </a:p>
          <a:p>
            <a:pPr marL="12700" marR="6350" algn="just">
              <a:lnSpc>
                <a:spcPct val="100000"/>
              </a:lnSpc>
            </a:pPr>
            <a:r>
              <a:rPr sz="2000" dirty="0">
                <a:latin typeface="Microsoft Sans Serif"/>
                <a:cs typeface="Microsoft Sans Serif"/>
              </a:rPr>
              <a:t>для </a:t>
            </a:r>
            <a:r>
              <a:rPr sz="2000" spc="-25" dirty="0">
                <a:latin typeface="Microsoft Sans Serif"/>
                <a:cs typeface="Microsoft Sans Serif"/>
              </a:rPr>
              <a:t>образовательных </a:t>
            </a:r>
            <a:r>
              <a:rPr sz="2000" spc="-20" dirty="0">
                <a:latin typeface="Microsoft Sans Serif"/>
                <a:cs typeface="Microsoft Sans Serif"/>
              </a:rPr>
              <a:t>организаций, </a:t>
            </a:r>
            <a:r>
              <a:rPr sz="2000" dirty="0">
                <a:latin typeface="Microsoft Sans Serif"/>
                <a:cs typeface="Microsoft Sans Serif"/>
              </a:rPr>
              <a:t>в </a:t>
            </a:r>
            <a:r>
              <a:rPr sz="2000" spc="-30" dirty="0">
                <a:latin typeface="Microsoft Sans Serif"/>
                <a:cs typeface="Microsoft Sans Serif"/>
              </a:rPr>
              <a:t>которых </a:t>
            </a:r>
            <a:r>
              <a:rPr sz="2000" spc="-15" dirty="0">
                <a:latin typeface="Microsoft Sans Serif"/>
                <a:cs typeface="Microsoft Sans Serif"/>
              </a:rPr>
              <a:t>обучение </a:t>
            </a:r>
            <a:r>
              <a:rPr sz="2000" spc="-20" dirty="0">
                <a:latin typeface="Microsoft Sans Serif"/>
                <a:cs typeface="Microsoft Sans Serif"/>
              </a:rPr>
              <a:t>ведѐтся </a:t>
            </a:r>
            <a:r>
              <a:rPr sz="2000" spc="-5" dirty="0">
                <a:latin typeface="Microsoft Sans Serif"/>
                <a:cs typeface="Microsoft Sans Serif"/>
              </a:rPr>
              <a:t>на </a:t>
            </a:r>
            <a:r>
              <a:rPr sz="2000" spc="-25" dirty="0">
                <a:latin typeface="Microsoft Sans Serif"/>
                <a:cs typeface="Microsoft Sans Serif"/>
              </a:rPr>
              <a:t>родном (нерусском) </a:t>
            </a:r>
            <a:r>
              <a:rPr sz="2000" spc="-40" dirty="0">
                <a:latin typeface="Microsoft Sans Serif"/>
                <a:cs typeface="Microsoft Sans Serif"/>
              </a:rPr>
              <a:t>языке 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(6-дневная</a:t>
            </a:r>
            <a:r>
              <a:rPr sz="2000" spc="-10" dirty="0">
                <a:latin typeface="Microsoft Sans Serif"/>
                <a:cs typeface="Microsoft Sans Serif"/>
              </a:rPr>
              <a:t> учебная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неделя),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вариант </a:t>
            </a:r>
            <a:r>
              <a:rPr sz="2000" dirty="0">
                <a:latin typeface="Microsoft Sans Serif"/>
                <a:cs typeface="Microsoft Sans Serif"/>
              </a:rPr>
              <a:t>5.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21931" y="4024249"/>
            <a:ext cx="319405" cy="447675"/>
            <a:chOff x="521931" y="4024249"/>
            <a:chExt cx="319405" cy="447675"/>
          </a:xfrm>
        </p:grpSpPr>
        <p:sp>
          <p:nvSpPr>
            <p:cNvPr id="8" name="object 8"/>
            <p:cNvSpPr/>
            <p:nvPr/>
          </p:nvSpPr>
          <p:spPr>
            <a:xfrm>
              <a:off x="534631" y="4177411"/>
              <a:ext cx="294005" cy="294640"/>
            </a:xfrm>
            <a:custGeom>
              <a:avLst/>
              <a:gdLst/>
              <a:ahLst/>
              <a:cxnLst/>
              <a:rect l="l" t="t" r="r" b="b"/>
              <a:pathLst>
                <a:path w="294005" h="294639">
                  <a:moveTo>
                    <a:pt x="146050" y="0"/>
                  </a:moveTo>
                  <a:lnTo>
                    <a:pt x="10236" y="127762"/>
                  </a:lnTo>
                  <a:lnTo>
                    <a:pt x="0" y="154558"/>
                  </a:lnTo>
                  <a:lnTo>
                    <a:pt x="3149" y="168655"/>
                  </a:lnTo>
                  <a:lnTo>
                    <a:pt x="11760" y="180847"/>
                  </a:lnTo>
                  <a:lnTo>
                    <a:pt x="120853" y="283971"/>
                  </a:lnTo>
                  <a:lnTo>
                    <a:pt x="133527" y="291845"/>
                  </a:lnTo>
                  <a:lnTo>
                    <a:pt x="147726" y="294131"/>
                  </a:lnTo>
                  <a:lnTo>
                    <a:pt x="161772" y="291083"/>
                  </a:lnTo>
                  <a:lnTo>
                    <a:pt x="173939" y="282447"/>
                  </a:lnTo>
                  <a:lnTo>
                    <a:pt x="283540" y="166496"/>
                  </a:lnTo>
                  <a:lnTo>
                    <a:pt x="291426" y="153923"/>
                  </a:lnTo>
                  <a:lnTo>
                    <a:pt x="293776" y="139699"/>
                  </a:lnTo>
                  <a:lnTo>
                    <a:pt x="290626" y="125602"/>
                  </a:lnTo>
                  <a:lnTo>
                    <a:pt x="282016" y="113411"/>
                  </a:lnTo>
                  <a:lnTo>
                    <a:pt x="172923" y="10287"/>
                  </a:lnTo>
                  <a:lnTo>
                    <a:pt x="160248" y="2412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85A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4631" y="4036949"/>
              <a:ext cx="294005" cy="294640"/>
            </a:xfrm>
            <a:custGeom>
              <a:avLst/>
              <a:gdLst/>
              <a:ahLst/>
              <a:cxnLst/>
              <a:rect l="l" t="t" r="r" b="b"/>
              <a:pathLst>
                <a:path w="294005" h="294639">
                  <a:moveTo>
                    <a:pt x="11760" y="180720"/>
                  </a:moveTo>
                  <a:lnTo>
                    <a:pt x="3149" y="168655"/>
                  </a:lnTo>
                  <a:lnTo>
                    <a:pt x="0" y="154558"/>
                  </a:lnTo>
                  <a:lnTo>
                    <a:pt x="2349" y="140335"/>
                  </a:lnTo>
                  <a:lnTo>
                    <a:pt x="10236" y="127635"/>
                  </a:lnTo>
                  <a:lnTo>
                    <a:pt x="119837" y="11683"/>
                  </a:lnTo>
                  <a:lnTo>
                    <a:pt x="132003" y="3175"/>
                  </a:lnTo>
                  <a:lnTo>
                    <a:pt x="146050" y="0"/>
                  </a:lnTo>
                  <a:lnTo>
                    <a:pt x="160248" y="2286"/>
                  </a:lnTo>
                  <a:lnTo>
                    <a:pt x="172923" y="10160"/>
                  </a:lnTo>
                  <a:lnTo>
                    <a:pt x="282016" y="113283"/>
                  </a:lnTo>
                  <a:lnTo>
                    <a:pt x="290626" y="125602"/>
                  </a:lnTo>
                  <a:lnTo>
                    <a:pt x="293776" y="139700"/>
                  </a:lnTo>
                  <a:lnTo>
                    <a:pt x="291426" y="153796"/>
                  </a:lnTo>
                  <a:lnTo>
                    <a:pt x="283540" y="166369"/>
                  </a:lnTo>
                  <a:lnTo>
                    <a:pt x="173939" y="282320"/>
                  </a:lnTo>
                  <a:lnTo>
                    <a:pt x="161772" y="290956"/>
                  </a:lnTo>
                  <a:lnTo>
                    <a:pt x="147726" y="294131"/>
                  </a:lnTo>
                  <a:lnTo>
                    <a:pt x="133527" y="291718"/>
                  </a:lnTo>
                  <a:lnTo>
                    <a:pt x="120853" y="283844"/>
                  </a:lnTo>
                  <a:lnTo>
                    <a:pt x="11760" y="180720"/>
                  </a:lnTo>
                  <a:close/>
                </a:path>
              </a:pathLst>
            </a:custGeom>
            <a:ln w="25400">
              <a:solidFill>
                <a:srgbClr val="85A1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51421" y="2817114"/>
            <a:ext cx="319405" cy="447675"/>
            <a:chOff x="451421" y="2817114"/>
            <a:chExt cx="319405" cy="447675"/>
          </a:xfrm>
        </p:grpSpPr>
        <p:sp>
          <p:nvSpPr>
            <p:cNvPr id="11" name="object 11"/>
            <p:cNvSpPr/>
            <p:nvPr/>
          </p:nvSpPr>
          <p:spPr>
            <a:xfrm>
              <a:off x="464121" y="2970403"/>
              <a:ext cx="294005" cy="294640"/>
            </a:xfrm>
            <a:custGeom>
              <a:avLst/>
              <a:gdLst/>
              <a:ahLst/>
              <a:cxnLst/>
              <a:rect l="l" t="t" r="r" b="b"/>
              <a:pathLst>
                <a:path w="294005" h="294639">
                  <a:moveTo>
                    <a:pt x="146050" y="0"/>
                  </a:moveTo>
                  <a:lnTo>
                    <a:pt x="10236" y="127635"/>
                  </a:lnTo>
                  <a:lnTo>
                    <a:pt x="0" y="154559"/>
                  </a:lnTo>
                  <a:lnTo>
                    <a:pt x="3149" y="168528"/>
                  </a:lnTo>
                  <a:lnTo>
                    <a:pt x="11760" y="180721"/>
                  </a:lnTo>
                  <a:lnTo>
                    <a:pt x="120853" y="283845"/>
                  </a:lnTo>
                  <a:lnTo>
                    <a:pt x="133527" y="291719"/>
                  </a:lnTo>
                  <a:lnTo>
                    <a:pt x="147726" y="294132"/>
                  </a:lnTo>
                  <a:lnTo>
                    <a:pt x="161772" y="290957"/>
                  </a:lnTo>
                  <a:lnTo>
                    <a:pt x="173939" y="282321"/>
                  </a:lnTo>
                  <a:lnTo>
                    <a:pt x="283540" y="166370"/>
                  </a:lnTo>
                  <a:lnTo>
                    <a:pt x="291426" y="153797"/>
                  </a:lnTo>
                  <a:lnTo>
                    <a:pt x="293776" y="139573"/>
                  </a:lnTo>
                  <a:lnTo>
                    <a:pt x="290626" y="125602"/>
                  </a:lnTo>
                  <a:lnTo>
                    <a:pt x="282016" y="113284"/>
                  </a:lnTo>
                  <a:lnTo>
                    <a:pt x="172923" y="10160"/>
                  </a:lnTo>
                  <a:lnTo>
                    <a:pt x="160248" y="2286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85A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4121" y="2829814"/>
              <a:ext cx="294005" cy="294640"/>
            </a:xfrm>
            <a:custGeom>
              <a:avLst/>
              <a:gdLst/>
              <a:ahLst/>
              <a:cxnLst/>
              <a:rect l="l" t="t" r="r" b="b"/>
              <a:pathLst>
                <a:path w="294005" h="294639">
                  <a:moveTo>
                    <a:pt x="11760" y="180848"/>
                  </a:moveTo>
                  <a:lnTo>
                    <a:pt x="3149" y="168655"/>
                  </a:lnTo>
                  <a:lnTo>
                    <a:pt x="0" y="154686"/>
                  </a:lnTo>
                  <a:lnTo>
                    <a:pt x="2349" y="140462"/>
                  </a:lnTo>
                  <a:lnTo>
                    <a:pt x="10236" y="127762"/>
                  </a:lnTo>
                  <a:lnTo>
                    <a:pt x="119837" y="11811"/>
                  </a:lnTo>
                  <a:lnTo>
                    <a:pt x="132003" y="3175"/>
                  </a:lnTo>
                  <a:lnTo>
                    <a:pt x="146050" y="0"/>
                  </a:lnTo>
                  <a:lnTo>
                    <a:pt x="160261" y="2412"/>
                  </a:lnTo>
                  <a:lnTo>
                    <a:pt x="172923" y="10287"/>
                  </a:lnTo>
                  <a:lnTo>
                    <a:pt x="282016" y="113411"/>
                  </a:lnTo>
                  <a:lnTo>
                    <a:pt x="290626" y="125602"/>
                  </a:lnTo>
                  <a:lnTo>
                    <a:pt x="293776" y="139700"/>
                  </a:lnTo>
                  <a:lnTo>
                    <a:pt x="291426" y="153924"/>
                  </a:lnTo>
                  <a:lnTo>
                    <a:pt x="283540" y="166497"/>
                  </a:lnTo>
                  <a:lnTo>
                    <a:pt x="173939" y="282448"/>
                  </a:lnTo>
                  <a:lnTo>
                    <a:pt x="161772" y="291084"/>
                  </a:lnTo>
                  <a:lnTo>
                    <a:pt x="147726" y="294259"/>
                  </a:lnTo>
                  <a:lnTo>
                    <a:pt x="133527" y="291846"/>
                  </a:lnTo>
                  <a:lnTo>
                    <a:pt x="120853" y="283972"/>
                  </a:lnTo>
                  <a:lnTo>
                    <a:pt x="11760" y="180848"/>
                  </a:lnTo>
                  <a:close/>
                </a:path>
              </a:pathLst>
            </a:custGeom>
            <a:ln w="25400">
              <a:solidFill>
                <a:srgbClr val="85A1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91299" y="1894713"/>
            <a:ext cx="319405" cy="447675"/>
            <a:chOff x="391299" y="1894713"/>
            <a:chExt cx="319405" cy="447675"/>
          </a:xfrm>
        </p:grpSpPr>
        <p:sp>
          <p:nvSpPr>
            <p:cNvPr id="14" name="object 14"/>
            <p:cNvSpPr/>
            <p:nvPr/>
          </p:nvSpPr>
          <p:spPr>
            <a:xfrm>
              <a:off x="403999" y="2047875"/>
              <a:ext cx="294005" cy="294640"/>
            </a:xfrm>
            <a:custGeom>
              <a:avLst/>
              <a:gdLst/>
              <a:ahLst/>
              <a:cxnLst/>
              <a:rect l="l" t="t" r="r" b="b"/>
              <a:pathLst>
                <a:path w="294005" h="294639">
                  <a:moveTo>
                    <a:pt x="146050" y="0"/>
                  </a:moveTo>
                  <a:lnTo>
                    <a:pt x="10236" y="127762"/>
                  </a:lnTo>
                  <a:lnTo>
                    <a:pt x="0" y="154559"/>
                  </a:lnTo>
                  <a:lnTo>
                    <a:pt x="3149" y="168655"/>
                  </a:lnTo>
                  <a:lnTo>
                    <a:pt x="11760" y="180848"/>
                  </a:lnTo>
                  <a:lnTo>
                    <a:pt x="120853" y="283972"/>
                  </a:lnTo>
                  <a:lnTo>
                    <a:pt x="133527" y="291845"/>
                  </a:lnTo>
                  <a:lnTo>
                    <a:pt x="147726" y="294131"/>
                  </a:lnTo>
                  <a:lnTo>
                    <a:pt x="161772" y="291084"/>
                  </a:lnTo>
                  <a:lnTo>
                    <a:pt x="173939" y="282448"/>
                  </a:lnTo>
                  <a:lnTo>
                    <a:pt x="283540" y="166497"/>
                  </a:lnTo>
                  <a:lnTo>
                    <a:pt x="291426" y="153924"/>
                  </a:lnTo>
                  <a:lnTo>
                    <a:pt x="293776" y="139700"/>
                  </a:lnTo>
                  <a:lnTo>
                    <a:pt x="290626" y="125602"/>
                  </a:lnTo>
                  <a:lnTo>
                    <a:pt x="282016" y="113411"/>
                  </a:lnTo>
                  <a:lnTo>
                    <a:pt x="172923" y="10287"/>
                  </a:lnTo>
                  <a:lnTo>
                    <a:pt x="160248" y="2412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85A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3999" y="1907413"/>
              <a:ext cx="294005" cy="294640"/>
            </a:xfrm>
            <a:custGeom>
              <a:avLst/>
              <a:gdLst/>
              <a:ahLst/>
              <a:cxnLst/>
              <a:rect l="l" t="t" r="r" b="b"/>
              <a:pathLst>
                <a:path w="294005" h="294639">
                  <a:moveTo>
                    <a:pt x="11760" y="180721"/>
                  </a:moveTo>
                  <a:lnTo>
                    <a:pt x="3149" y="168655"/>
                  </a:lnTo>
                  <a:lnTo>
                    <a:pt x="0" y="154559"/>
                  </a:lnTo>
                  <a:lnTo>
                    <a:pt x="2349" y="140335"/>
                  </a:lnTo>
                  <a:lnTo>
                    <a:pt x="10236" y="127635"/>
                  </a:lnTo>
                  <a:lnTo>
                    <a:pt x="119837" y="11684"/>
                  </a:lnTo>
                  <a:lnTo>
                    <a:pt x="132003" y="3175"/>
                  </a:lnTo>
                  <a:lnTo>
                    <a:pt x="146050" y="0"/>
                  </a:lnTo>
                  <a:lnTo>
                    <a:pt x="160261" y="2286"/>
                  </a:lnTo>
                  <a:lnTo>
                    <a:pt x="172923" y="10160"/>
                  </a:lnTo>
                  <a:lnTo>
                    <a:pt x="282016" y="113284"/>
                  </a:lnTo>
                  <a:lnTo>
                    <a:pt x="290626" y="125602"/>
                  </a:lnTo>
                  <a:lnTo>
                    <a:pt x="293776" y="139700"/>
                  </a:lnTo>
                  <a:lnTo>
                    <a:pt x="291426" y="153797"/>
                  </a:lnTo>
                  <a:lnTo>
                    <a:pt x="283540" y="166369"/>
                  </a:lnTo>
                  <a:lnTo>
                    <a:pt x="173939" y="282321"/>
                  </a:lnTo>
                  <a:lnTo>
                    <a:pt x="161772" y="290956"/>
                  </a:lnTo>
                  <a:lnTo>
                    <a:pt x="147726" y="294131"/>
                  </a:lnTo>
                  <a:lnTo>
                    <a:pt x="133527" y="291846"/>
                  </a:lnTo>
                  <a:lnTo>
                    <a:pt x="120853" y="283844"/>
                  </a:lnTo>
                  <a:lnTo>
                    <a:pt x="11760" y="180721"/>
                  </a:lnTo>
                  <a:close/>
                </a:path>
              </a:pathLst>
            </a:custGeom>
            <a:ln w="25399">
              <a:solidFill>
                <a:srgbClr val="85A1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361226" y="6370637"/>
            <a:ext cx="45720" cy="998855"/>
          </a:xfrm>
          <a:custGeom>
            <a:avLst/>
            <a:gdLst/>
            <a:ahLst/>
            <a:cxnLst/>
            <a:rect l="l" t="t" r="r" b="b"/>
            <a:pathLst>
              <a:path w="45720" h="998854">
                <a:moveTo>
                  <a:pt x="45718" y="0"/>
                </a:moveTo>
                <a:lnTo>
                  <a:pt x="0" y="0"/>
                </a:lnTo>
                <a:lnTo>
                  <a:pt x="0" y="998854"/>
                </a:lnTo>
                <a:lnTo>
                  <a:pt x="45718" y="998854"/>
                </a:lnTo>
                <a:lnTo>
                  <a:pt x="45718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538302" y="5197983"/>
            <a:ext cx="319405" cy="447675"/>
            <a:chOff x="538302" y="5197983"/>
            <a:chExt cx="319405" cy="447675"/>
          </a:xfrm>
        </p:grpSpPr>
        <p:sp>
          <p:nvSpPr>
            <p:cNvPr id="18" name="object 18"/>
            <p:cNvSpPr/>
            <p:nvPr/>
          </p:nvSpPr>
          <p:spPr>
            <a:xfrm>
              <a:off x="551002" y="5351145"/>
              <a:ext cx="294005" cy="294640"/>
            </a:xfrm>
            <a:custGeom>
              <a:avLst/>
              <a:gdLst/>
              <a:ahLst/>
              <a:cxnLst/>
              <a:rect l="l" t="t" r="r" b="b"/>
              <a:pathLst>
                <a:path w="294005" h="294639">
                  <a:moveTo>
                    <a:pt x="146050" y="0"/>
                  </a:moveTo>
                  <a:lnTo>
                    <a:pt x="10236" y="127762"/>
                  </a:lnTo>
                  <a:lnTo>
                    <a:pt x="0" y="154559"/>
                  </a:lnTo>
                  <a:lnTo>
                    <a:pt x="3149" y="168656"/>
                  </a:lnTo>
                  <a:lnTo>
                    <a:pt x="11760" y="180848"/>
                  </a:lnTo>
                  <a:lnTo>
                    <a:pt x="120853" y="283972"/>
                  </a:lnTo>
                  <a:lnTo>
                    <a:pt x="133527" y="291846"/>
                  </a:lnTo>
                  <a:lnTo>
                    <a:pt x="147726" y="294132"/>
                  </a:lnTo>
                  <a:lnTo>
                    <a:pt x="161772" y="291084"/>
                  </a:lnTo>
                  <a:lnTo>
                    <a:pt x="173939" y="282448"/>
                  </a:lnTo>
                  <a:lnTo>
                    <a:pt x="283540" y="166497"/>
                  </a:lnTo>
                  <a:lnTo>
                    <a:pt x="291426" y="153924"/>
                  </a:lnTo>
                  <a:lnTo>
                    <a:pt x="293776" y="139700"/>
                  </a:lnTo>
                  <a:lnTo>
                    <a:pt x="290626" y="125603"/>
                  </a:lnTo>
                  <a:lnTo>
                    <a:pt x="282016" y="113411"/>
                  </a:lnTo>
                  <a:lnTo>
                    <a:pt x="172923" y="10287"/>
                  </a:lnTo>
                  <a:lnTo>
                    <a:pt x="160248" y="2413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85A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1002" y="5210683"/>
              <a:ext cx="294005" cy="294640"/>
            </a:xfrm>
            <a:custGeom>
              <a:avLst/>
              <a:gdLst/>
              <a:ahLst/>
              <a:cxnLst/>
              <a:rect l="l" t="t" r="r" b="b"/>
              <a:pathLst>
                <a:path w="294005" h="294639">
                  <a:moveTo>
                    <a:pt x="11760" y="180720"/>
                  </a:moveTo>
                  <a:lnTo>
                    <a:pt x="3149" y="168655"/>
                  </a:lnTo>
                  <a:lnTo>
                    <a:pt x="0" y="154558"/>
                  </a:lnTo>
                  <a:lnTo>
                    <a:pt x="2349" y="140334"/>
                  </a:lnTo>
                  <a:lnTo>
                    <a:pt x="10236" y="127634"/>
                  </a:lnTo>
                  <a:lnTo>
                    <a:pt x="119837" y="11683"/>
                  </a:lnTo>
                  <a:lnTo>
                    <a:pt x="132003" y="3174"/>
                  </a:lnTo>
                  <a:lnTo>
                    <a:pt x="146050" y="0"/>
                  </a:lnTo>
                  <a:lnTo>
                    <a:pt x="160248" y="2285"/>
                  </a:lnTo>
                  <a:lnTo>
                    <a:pt x="172923" y="10159"/>
                  </a:lnTo>
                  <a:lnTo>
                    <a:pt x="282016" y="113283"/>
                  </a:lnTo>
                  <a:lnTo>
                    <a:pt x="290626" y="125602"/>
                  </a:lnTo>
                  <a:lnTo>
                    <a:pt x="293776" y="139699"/>
                  </a:lnTo>
                  <a:lnTo>
                    <a:pt x="291426" y="153796"/>
                  </a:lnTo>
                  <a:lnTo>
                    <a:pt x="283540" y="166369"/>
                  </a:lnTo>
                  <a:lnTo>
                    <a:pt x="173939" y="282320"/>
                  </a:lnTo>
                  <a:lnTo>
                    <a:pt x="161772" y="290956"/>
                  </a:lnTo>
                  <a:lnTo>
                    <a:pt x="147726" y="294131"/>
                  </a:lnTo>
                  <a:lnTo>
                    <a:pt x="133527" y="291845"/>
                  </a:lnTo>
                  <a:lnTo>
                    <a:pt x="120853" y="283844"/>
                  </a:lnTo>
                  <a:lnTo>
                    <a:pt x="11760" y="180720"/>
                  </a:lnTo>
                  <a:close/>
                </a:path>
              </a:pathLst>
            </a:custGeom>
            <a:ln w="25400">
              <a:solidFill>
                <a:srgbClr val="85A1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99033" y="6322263"/>
            <a:ext cx="1216469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При</a:t>
            </a:r>
            <a:r>
              <a:rPr sz="1600" b="1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реализации</a:t>
            </a:r>
            <a:r>
              <a:rPr sz="1600" b="1" dirty="0">
                <a:solidFill>
                  <a:srgbClr val="00AFEF"/>
                </a:solidFill>
                <a:latin typeface="Arial"/>
                <a:cs typeface="Arial"/>
              </a:rPr>
              <a:t> 1-2,</a:t>
            </a:r>
            <a:r>
              <a:rPr sz="1600" b="1" spc="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4-5</a:t>
            </a:r>
            <a:r>
              <a:rPr sz="1600" b="1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AFEF"/>
                </a:solidFill>
                <a:latin typeface="Arial"/>
                <a:cs typeface="Arial"/>
              </a:rPr>
              <a:t>вариантов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AFEF"/>
                </a:solidFill>
                <a:latin typeface="Arial"/>
                <a:cs typeface="Arial"/>
              </a:rPr>
              <a:t>федерального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учебного</a:t>
            </a:r>
            <a:r>
              <a:rPr sz="1600" b="1" spc="-1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плана</a:t>
            </a:r>
            <a:r>
              <a:rPr sz="1600" b="1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количество</a:t>
            </a:r>
            <a:r>
              <a:rPr sz="1600" b="1" spc="-1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часов</a:t>
            </a:r>
            <a:r>
              <a:rPr sz="1600" b="1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на</a:t>
            </a:r>
            <a:r>
              <a:rPr sz="1600" b="1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AFEF"/>
                </a:solidFill>
                <a:latin typeface="Arial"/>
                <a:cs typeface="Arial"/>
              </a:rPr>
              <a:t>физическую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00AFEF"/>
                </a:solidFill>
                <a:latin typeface="Arial"/>
                <a:cs typeface="Arial"/>
              </a:rPr>
              <a:t>культуру </a:t>
            </a:r>
            <a:r>
              <a:rPr sz="1600" b="1" spc="-2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составляет </a:t>
            </a:r>
            <a:r>
              <a:rPr sz="1600" b="1" dirty="0">
                <a:solidFill>
                  <a:srgbClr val="00AFEF"/>
                </a:solidFill>
                <a:latin typeface="Arial"/>
                <a:cs typeface="Arial"/>
              </a:rPr>
              <a:t>2, </a:t>
            </a:r>
            <a:r>
              <a:rPr sz="1600" b="1" spc="-10" dirty="0">
                <a:solidFill>
                  <a:srgbClr val="00AFEF"/>
                </a:solidFill>
                <a:latin typeface="Arial"/>
                <a:cs typeface="Arial"/>
              </a:rPr>
              <a:t>третий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час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рекомендуется </a:t>
            </a:r>
            <a:r>
              <a:rPr sz="1600" b="1" spc="-10" dirty="0">
                <a:solidFill>
                  <a:srgbClr val="00AFEF"/>
                </a:solidFill>
                <a:latin typeface="Arial"/>
                <a:cs typeface="Arial"/>
              </a:rPr>
              <a:t>реализовывать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образовательной организацией </a:t>
            </a:r>
            <a:r>
              <a:rPr sz="1600" b="1" spc="-20" dirty="0">
                <a:solidFill>
                  <a:srgbClr val="00AFEF"/>
                </a:solidFill>
                <a:latin typeface="Arial"/>
                <a:cs typeface="Arial"/>
              </a:rPr>
              <a:t>за счет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часов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внеурочной </a:t>
            </a:r>
            <a:r>
              <a:rPr sz="1600" b="1" spc="-10" dirty="0">
                <a:solidFill>
                  <a:srgbClr val="00AFEF"/>
                </a:solidFill>
                <a:latin typeface="Arial"/>
                <a:cs typeface="Arial"/>
              </a:rPr>
              <a:t> деятельности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и (или) </a:t>
            </a:r>
            <a:r>
              <a:rPr sz="1600" b="1" spc="-20" dirty="0">
                <a:solidFill>
                  <a:srgbClr val="00AFEF"/>
                </a:solidFill>
                <a:latin typeface="Arial"/>
                <a:cs typeface="Arial"/>
              </a:rPr>
              <a:t>за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счѐт </a:t>
            </a:r>
            <a:r>
              <a:rPr sz="1600" b="1" spc="-10" dirty="0">
                <a:solidFill>
                  <a:srgbClr val="00AFEF"/>
                </a:solidFill>
                <a:latin typeface="Arial"/>
                <a:cs typeface="Arial"/>
              </a:rPr>
              <a:t>посещения обучающимися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спортивных секций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школьных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спортивных клубов, </a:t>
            </a:r>
            <a:r>
              <a:rPr sz="1600" b="1" spc="-10" dirty="0">
                <a:solidFill>
                  <a:srgbClr val="00AFEF"/>
                </a:solidFill>
                <a:latin typeface="Arial"/>
                <a:cs typeface="Arial"/>
              </a:rPr>
              <a:t>включая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использование</a:t>
            </a:r>
            <a:r>
              <a:rPr sz="1600" b="1" spc="3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учебных</a:t>
            </a:r>
            <a:r>
              <a:rPr sz="1600" b="1" spc="4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00AFEF"/>
                </a:solidFill>
                <a:latin typeface="Arial"/>
                <a:cs typeface="Arial"/>
              </a:rPr>
              <a:t>модулей</a:t>
            </a:r>
            <a:r>
              <a:rPr sz="1600" b="1" spc="6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по</a:t>
            </a:r>
            <a:r>
              <a:rPr sz="1600" b="1" spc="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видам</a:t>
            </a:r>
            <a:r>
              <a:rPr sz="1600" b="1" spc="2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спорта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2768453" y="0"/>
            <a:ext cx="671830" cy="7508240"/>
          </a:xfrm>
          <a:custGeom>
            <a:avLst/>
            <a:gdLst/>
            <a:ahLst/>
            <a:cxnLst/>
            <a:rect l="l" t="t" r="r" b="b"/>
            <a:pathLst>
              <a:path w="671830" h="7508240">
                <a:moveTo>
                  <a:pt x="671322" y="0"/>
                </a:moveTo>
                <a:lnTo>
                  <a:pt x="662141" y="0"/>
                </a:lnTo>
                <a:lnTo>
                  <a:pt x="0" y="3728085"/>
                </a:lnTo>
                <a:lnTo>
                  <a:pt x="671322" y="7507992"/>
                </a:lnTo>
                <a:lnTo>
                  <a:pt x="671322" y="0"/>
                </a:lnTo>
                <a:close/>
              </a:path>
            </a:pathLst>
          </a:custGeom>
          <a:solidFill>
            <a:srgbClr val="DCE6F1">
              <a:alpha val="678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30885" y="7099808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0" dirty="0">
                <a:solidFill>
                  <a:srgbClr val="A6A6A6"/>
                </a:solidFill>
                <a:latin typeface="Arial"/>
                <a:cs typeface="Arial"/>
              </a:rPr>
              <a:t>11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6354" y="732028"/>
            <a:ext cx="0" cy="4648200"/>
          </a:xfrm>
          <a:custGeom>
            <a:avLst/>
            <a:gdLst/>
            <a:ahLst/>
            <a:cxnLst/>
            <a:rect l="l" t="t" r="r" b="b"/>
            <a:pathLst>
              <a:path h="4648200">
                <a:moveTo>
                  <a:pt x="0" y="4647945"/>
                </a:moveTo>
                <a:lnTo>
                  <a:pt x="0" y="0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4850" y="79629"/>
            <a:ext cx="30079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55" dirty="0">
                <a:solidFill>
                  <a:srgbClr val="000066"/>
                </a:solidFill>
              </a:rPr>
              <a:t>ФООП </a:t>
            </a:r>
            <a:r>
              <a:rPr sz="4000" spc="50" dirty="0">
                <a:solidFill>
                  <a:srgbClr val="000066"/>
                </a:solidFill>
              </a:rPr>
              <a:t>ООО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309499" y="960374"/>
            <a:ext cx="12125325" cy="635"/>
          </a:xfrm>
          <a:custGeom>
            <a:avLst/>
            <a:gdLst/>
            <a:ahLst/>
            <a:cxnLst/>
            <a:rect l="l" t="t" r="r" b="b"/>
            <a:pathLst>
              <a:path w="12125325" h="634">
                <a:moveTo>
                  <a:pt x="0" y="0"/>
                </a:moveTo>
                <a:lnTo>
                  <a:pt x="12125325" y="126"/>
                </a:lnTo>
              </a:path>
            </a:pathLst>
          </a:custGeom>
          <a:ln w="38100">
            <a:solidFill>
              <a:srgbClr val="000066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348526" y="3034157"/>
            <a:ext cx="457200" cy="605155"/>
            <a:chOff x="348526" y="3034157"/>
            <a:chExt cx="457200" cy="605155"/>
          </a:xfrm>
        </p:grpSpPr>
        <p:sp>
          <p:nvSpPr>
            <p:cNvPr id="7" name="object 7"/>
            <p:cNvSpPr/>
            <p:nvPr/>
          </p:nvSpPr>
          <p:spPr>
            <a:xfrm>
              <a:off x="361226" y="3238246"/>
              <a:ext cx="431800" cy="401320"/>
            </a:xfrm>
            <a:custGeom>
              <a:avLst/>
              <a:gdLst/>
              <a:ahLst/>
              <a:cxnLst/>
              <a:rect l="l" t="t" r="r" b="b"/>
              <a:pathLst>
                <a:path w="431800" h="401320">
                  <a:moveTo>
                    <a:pt x="214350" y="0"/>
                  </a:moveTo>
                  <a:lnTo>
                    <a:pt x="15024" y="174117"/>
                  </a:lnTo>
                  <a:lnTo>
                    <a:pt x="0" y="210693"/>
                  </a:lnTo>
                  <a:lnTo>
                    <a:pt x="4622" y="229870"/>
                  </a:lnTo>
                  <a:lnTo>
                    <a:pt x="17259" y="246507"/>
                  </a:lnTo>
                  <a:lnTo>
                    <a:pt x="177380" y="386969"/>
                  </a:lnTo>
                  <a:lnTo>
                    <a:pt x="195973" y="397764"/>
                  </a:lnTo>
                  <a:lnTo>
                    <a:pt x="216827" y="400939"/>
                  </a:lnTo>
                  <a:lnTo>
                    <a:pt x="237426" y="396748"/>
                  </a:lnTo>
                  <a:lnTo>
                    <a:pt x="255295" y="384937"/>
                  </a:lnTo>
                  <a:lnTo>
                    <a:pt x="416153" y="226949"/>
                  </a:lnTo>
                  <a:lnTo>
                    <a:pt x="427723" y="209804"/>
                  </a:lnTo>
                  <a:lnTo>
                    <a:pt x="431177" y="190373"/>
                  </a:lnTo>
                  <a:lnTo>
                    <a:pt x="426554" y="171196"/>
                  </a:lnTo>
                  <a:lnTo>
                    <a:pt x="413905" y="154559"/>
                  </a:lnTo>
                  <a:lnTo>
                    <a:pt x="253796" y="13970"/>
                  </a:lnTo>
                  <a:lnTo>
                    <a:pt x="235204" y="3302"/>
                  </a:lnTo>
                  <a:lnTo>
                    <a:pt x="214350" y="0"/>
                  </a:lnTo>
                  <a:close/>
                </a:path>
              </a:pathLst>
            </a:custGeom>
            <a:solidFill>
              <a:srgbClr val="85A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1226" y="3046857"/>
              <a:ext cx="431800" cy="401320"/>
            </a:xfrm>
            <a:custGeom>
              <a:avLst/>
              <a:gdLst/>
              <a:ahLst/>
              <a:cxnLst/>
              <a:rect l="l" t="t" r="r" b="b"/>
              <a:pathLst>
                <a:path w="431800" h="401320">
                  <a:moveTo>
                    <a:pt x="17259" y="246380"/>
                  </a:moveTo>
                  <a:lnTo>
                    <a:pt x="4622" y="229743"/>
                  </a:lnTo>
                  <a:lnTo>
                    <a:pt x="0" y="210693"/>
                  </a:lnTo>
                  <a:lnTo>
                    <a:pt x="3454" y="191262"/>
                  </a:lnTo>
                  <a:lnTo>
                    <a:pt x="15024" y="173990"/>
                  </a:lnTo>
                  <a:lnTo>
                    <a:pt x="175882" y="16002"/>
                  </a:lnTo>
                  <a:lnTo>
                    <a:pt x="193751" y="4191"/>
                  </a:lnTo>
                  <a:lnTo>
                    <a:pt x="214350" y="0"/>
                  </a:lnTo>
                  <a:lnTo>
                    <a:pt x="235204" y="3175"/>
                  </a:lnTo>
                  <a:lnTo>
                    <a:pt x="253796" y="13843"/>
                  </a:lnTo>
                  <a:lnTo>
                    <a:pt x="413905" y="154432"/>
                  </a:lnTo>
                  <a:lnTo>
                    <a:pt x="426554" y="171196"/>
                  </a:lnTo>
                  <a:lnTo>
                    <a:pt x="431177" y="190246"/>
                  </a:lnTo>
                  <a:lnTo>
                    <a:pt x="427723" y="209677"/>
                  </a:lnTo>
                  <a:lnTo>
                    <a:pt x="416153" y="226822"/>
                  </a:lnTo>
                  <a:lnTo>
                    <a:pt x="255295" y="384810"/>
                  </a:lnTo>
                  <a:lnTo>
                    <a:pt x="237426" y="396621"/>
                  </a:lnTo>
                  <a:lnTo>
                    <a:pt x="216827" y="400812"/>
                  </a:lnTo>
                  <a:lnTo>
                    <a:pt x="195973" y="397637"/>
                  </a:lnTo>
                  <a:lnTo>
                    <a:pt x="177380" y="386969"/>
                  </a:lnTo>
                  <a:lnTo>
                    <a:pt x="17259" y="246380"/>
                  </a:lnTo>
                  <a:close/>
                </a:path>
              </a:pathLst>
            </a:custGeom>
            <a:ln w="25400">
              <a:solidFill>
                <a:srgbClr val="85A1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74929" y="1916811"/>
            <a:ext cx="482600" cy="713105"/>
            <a:chOff x="374929" y="1916811"/>
            <a:chExt cx="482600" cy="713105"/>
          </a:xfrm>
        </p:grpSpPr>
        <p:sp>
          <p:nvSpPr>
            <p:cNvPr id="10" name="object 10"/>
            <p:cNvSpPr/>
            <p:nvPr/>
          </p:nvSpPr>
          <p:spPr>
            <a:xfrm>
              <a:off x="387629" y="2155825"/>
              <a:ext cx="457200" cy="474345"/>
            </a:xfrm>
            <a:custGeom>
              <a:avLst/>
              <a:gdLst/>
              <a:ahLst/>
              <a:cxnLst/>
              <a:rect l="l" t="t" r="r" b="b"/>
              <a:pathLst>
                <a:path w="457200" h="474344">
                  <a:moveTo>
                    <a:pt x="227203" y="0"/>
                  </a:moveTo>
                  <a:lnTo>
                    <a:pt x="15925" y="205612"/>
                  </a:lnTo>
                  <a:lnTo>
                    <a:pt x="0" y="248919"/>
                  </a:lnTo>
                  <a:lnTo>
                    <a:pt x="4889" y="271525"/>
                  </a:lnTo>
                  <a:lnTo>
                    <a:pt x="18300" y="291211"/>
                  </a:lnTo>
                  <a:lnTo>
                    <a:pt x="188010" y="457326"/>
                  </a:lnTo>
                  <a:lnTo>
                    <a:pt x="207721" y="470026"/>
                  </a:lnTo>
                  <a:lnTo>
                    <a:pt x="229819" y="473837"/>
                  </a:lnTo>
                  <a:lnTo>
                    <a:pt x="251663" y="468756"/>
                  </a:lnTo>
                  <a:lnTo>
                    <a:pt x="270598" y="454787"/>
                  </a:lnTo>
                  <a:lnTo>
                    <a:pt x="441096" y="268097"/>
                  </a:lnTo>
                  <a:lnTo>
                    <a:pt x="453364" y="247776"/>
                  </a:lnTo>
                  <a:lnTo>
                    <a:pt x="457022" y="224916"/>
                  </a:lnTo>
                  <a:lnTo>
                    <a:pt x="452132" y="202311"/>
                  </a:lnTo>
                  <a:lnTo>
                    <a:pt x="438734" y="182499"/>
                  </a:lnTo>
                  <a:lnTo>
                    <a:pt x="269011" y="16510"/>
                  </a:lnTo>
                  <a:lnTo>
                    <a:pt x="249301" y="3682"/>
                  </a:lnTo>
                  <a:lnTo>
                    <a:pt x="227203" y="0"/>
                  </a:lnTo>
                  <a:close/>
                </a:path>
              </a:pathLst>
            </a:custGeom>
            <a:solidFill>
              <a:srgbClr val="85A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7629" y="1929511"/>
              <a:ext cx="457200" cy="473709"/>
            </a:xfrm>
            <a:custGeom>
              <a:avLst/>
              <a:gdLst/>
              <a:ahLst/>
              <a:cxnLst/>
              <a:rect l="l" t="t" r="r" b="b"/>
              <a:pathLst>
                <a:path w="457200" h="473710">
                  <a:moveTo>
                    <a:pt x="18300" y="291211"/>
                  </a:moveTo>
                  <a:lnTo>
                    <a:pt x="4902" y="271525"/>
                  </a:lnTo>
                  <a:lnTo>
                    <a:pt x="0" y="248919"/>
                  </a:lnTo>
                  <a:lnTo>
                    <a:pt x="3657" y="226059"/>
                  </a:lnTo>
                  <a:lnTo>
                    <a:pt x="15925" y="205612"/>
                  </a:lnTo>
                  <a:lnTo>
                    <a:pt x="186436" y="18923"/>
                  </a:lnTo>
                  <a:lnTo>
                    <a:pt x="205359" y="5079"/>
                  </a:lnTo>
                  <a:lnTo>
                    <a:pt x="227203" y="0"/>
                  </a:lnTo>
                  <a:lnTo>
                    <a:pt x="249301" y="3682"/>
                  </a:lnTo>
                  <a:lnTo>
                    <a:pt x="269011" y="16382"/>
                  </a:lnTo>
                  <a:lnTo>
                    <a:pt x="438734" y="182499"/>
                  </a:lnTo>
                  <a:lnTo>
                    <a:pt x="452132" y="202311"/>
                  </a:lnTo>
                  <a:lnTo>
                    <a:pt x="457034" y="224916"/>
                  </a:lnTo>
                  <a:lnTo>
                    <a:pt x="453377" y="247776"/>
                  </a:lnTo>
                  <a:lnTo>
                    <a:pt x="441096" y="268096"/>
                  </a:lnTo>
                  <a:lnTo>
                    <a:pt x="270598" y="454787"/>
                  </a:lnTo>
                  <a:lnTo>
                    <a:pt x="251663" y="468756"/>
                  </a:lnTo>
                  <a:lnTo>
                    <a:pt x="229819" y="473709"/>
                  </a:lnTo>
                  <a:lnTo>
                    <a:pt x="207721" y="470026"/>
                  </a:lnTo>
                  <a:lnTo>
                    <a:pt x="188010" y="457326"/>
                  </a:lnTo>
                  <a:lnTo>
                    <a:pt x="18300" y="291211"/>
                  </a:lnTo>
                  <a:close/>
                </a:path>
              </a:pathLst>
            </a:custGeom>
            <a:ln w="25400">
              <a:solidFill>
                <a:srgbClr val="85A1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322021" y="5534596"/>
            <a:ext cx="45720" cy="998855"/>
          </a:xfrm>
          <a:custGeom>
            <a:avLst/>
            <a:gdLst/>
            <a:ahLst/>
            <a:cxnLst/>
            <a:rect l="l" t="t" r="r" b="b"/>
            <a:pathLst>
              <a:path w="45720" h="998854">
                <a:moveTo>
                  <a:pt x="45718" y="0"/>
                </a:moveTo>
                <a:lnTo>
                  <a:pt x="0" y="0"/>
                </a:lnTo>
                <a:lnTo>
                  <a:pt x="0" y="998854"/>
                </a:lnTo>
                <a:lnTo>
                  <a:pt x="45718" y="998854"/>
                </a:lnTo>
                <a:lnTo>
                  <a:pt x="45718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07465" y="1933194"/>
            <a:ext cx="25342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15720" algn="l"/>
                <a:tab pos="1693545" algn="l"/>
                <a:tab pos="2071370" algn="l"/>
                <a:tab pos="2379345" algn="l"/>
              </a:tabLst>
            </a:pPr>
            <a:r>
              <a:rPr sz="2000" spc="-25" dirty="0">
                <a:latin typeface="Microsoft Sans Serif"/>
                <a:cs typeface="Microsoft Sans Serif"/>
              </a:rPr>
              <a:t>в</a:t>
            </a:r>
            <a:r>
              <a:rPr sz="2000" spc="-5" dirty="0">
                <a:latin typeface="Microsoft Sans Serif"/>
                <a:cs typeface="Microsoft Sans Serif"/>
              </a:rPr>
              <a:t>ар</a:t>
            </a:r>
            <a:r>
              <a:rPr sz="2000" spc="-15" dirty="0">
                <a:latin typeface="Microsoft Sans Serif"/>
                <a:cs typeface="Microsoft Sans Serif"/>
              </a:rPr>
              <a:t>и</a:t>
            </a:r>
            <a:r>
              <a:rPr sz="2000" spc="-10" dirty="0">
                <a:latin typeface="Microsoft Sans Serif"/>
                <a:cs typeface="Microsoft Sans Serif"/>
              </a:rPr>
              <a:t>ан</a:t>
            </a:r>
            <a:r>
              <a:rPr sz="2000" spc="-15" dirty="0">
                <a:latin typeface="Microsoft Sans Serif"/>
                <a:cs typeface="Microsoft Sans Serif"/>
              </a:rPr>
              <a:t>т</a:t>
            </a:r>
            <a:r>
              <a:rPr sz="2000" spc="5" dirty="0">
                <a:latin typeface="Microsoft Sans Serif"/>
                <a:cs typeface="Microsoft Sans Serif"/>
              </a:rPr>
              <a:t>ы</a:t>
            </a:r>
            <a:r>
              <a:rPr sz="2000" dirty="0">
                <a:latin typeface="Microsoft Sans Serif"/>
                <a:cs typeface="Microsoft Sans Serif"/>
              </a:rPr>
              <a:t>	1,	3,	4	</a:t>
            </a:r>
            <a:r>
              <a:rPr sz="2000" spc="525" dirty="0">
                <a:latin typeface="Microsoft Sans Serif"/>
                <a:cs typeface="Microsoft Sans Serif"/>
              </a:rPr>
              <a:t>–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83889" y="1124204"/>
            <a:ext cx="5340350" cy="1139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12395" algn="ctr">
              <a:lnSpc>
                <a:spcPts val="2845"/>
              </a:lnSpc>
              <a:spcBef>
                <a:spcPts val="100"/>
              </a:spcBef>
            </a:pPr>
            <a:r>
              <a:rPr sz="2400" b="1" spc="-25" dirty="0">
                <a:solidFill>
                  <a:srgbClr val="548ED4"/>
                </a:solidFill>
                <a:latin typeface="Arial"/>
                <a:cs typeface="Arial"/>
              </a:rPr>
              <a:t>ФЕДЕРАЛЬНЫЙ</a:t>
            </a:r>
            <a:r>
              <a:rPr sz="2400" b="1" spc="25" dirty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548ED4"/>
                </a:solidFill>
                <a:latin typeface="Arial"/>
                <a:cs typeface="Arial"/>
              </a:rPr>
              <a:t>УЧЕБНЫЙ</a:t>
            </a:r>
            <a:r>
              <a:rPr sz="2400" b="1" spc="-15" dirty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548ED4"/>
                </a:solidFill>
                <a:latin typeface="Arial"/>
                <a:cs typeface="Arial"/>
              </a:rPr>
              <a:t>ПЛАН</a:t>
            </a:r>
            <a:endParaRPr sz="2400">
              <a:latin typeface="Arial"/>
              <a:cs typeface="Arial"/>
            </a:endParaRPr>
          </a:p>
          <a:p>
            <a:pPr marR="60325" algn="ctr">
              <a:lnSpc>
                <a:spcPts val="2845"/>
              </a:lnSpc>
            </a:pPr>
            <a:r>
              <a:rPr sz="2400" b="1" dirty="0">
                <a:solidFill>
                  <a:srgbClr val="A6A6A6"/>
                </a:solidFill>
                <a:latin typeface="Arial"/>
                <a:cs typeface="Arial"/>
              </a:rPr>
              <a:t>(6</a:t>
            </a:r>
            <a:r>
              <a:rPr sz="2400" b="1" spc="-4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A6A6A6"/>
                </a:solidFill>
                <a:latin typeface="Arial"/>
                <a:cs typeface="Arial"/>
              </a:rPr>
              <a:t>вариантов)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  <a:tabLst>
                <a:tab pos="611505" algn="l"/>
                <a:tab pos="3478529" algn="l"/>
                <a:tab pos="5191760" algn="l"/>
              </a:tabLst>
            </a:pPr>
            <a:r>
              <a:rPr sz="2000" spc="10" dirty="0">
                <a:latin typeface="Microsoft Sans Serif"/>
                <a:cs typeface="Microsoft Sans Serif"/>
              </a:rPr>
              <a:t>д</a:t>
            </a:r>
            <a:r>
              <a:rPr sz="2000" spc="-10" dirty="0">
                <a:latin typeface="Microsoft Sans Serif"/>
                <a:cs typeface="Microsoft Sans Serif"/>
              </a:rPr>
              <a:t>л</a:t>
            </a:r>
            <a:r>
              <a:rPr sz="2000" dirty="0">
                <a:latin typeface="Microsoft Sans Serif"/>
                <a:cs typeface="Microsoft Sans Serif"/>
              </a:rPr>
              <a:t>я	</a:t>
            </a:r>
            <a:r>
              <a:rPr sz="2000" spc="-5" dirty="0">
                <a:latin typeface="Microsoft Sans Serif"/>
                <a:cs typeface="Microsoft Sans Serif"/>
              </a:rPr>
              <a:t>об</a:t>
            </a:r>
            <a:r>
              <a:rPr sz="2000" spc="-20" dirty="0">
                <a:latin typeface="Microsoft Sans Serif"/>
                <a:cs typeface="Microsoft Sans Serif"/>
              </a:rPr>
              <a:t>щ</a:t>
            </a:r>
            <a:r>
              <a:rPr sz="2000" spc="-5" dirty="0">
                <a:latin typeface="Microsoft Sans Serif"/>
                <a:cs typeface="Microsoft Sans Serif"/>
              </a:rPr>
              <a:t>ео</a:t>
            </a:r>
            <a:r>
              <a:rPr sz="2000" spc="5" dirty="0">
                <a:latin typeface="Microsoft Sans Serif"/>
                <a:cs typeface="Microsoft Sans Serif"/>
              </a:rPr>
              <a:t>б</a:t>
            </a:r>
            <a:r>
              <a:rPr sz="2000" spc="-5" dirty="0">
                <a:latin typeface="Microsoft Sans Serif"/>
                <a:cs typeface="Microsoft Sans Serif"/>
              </a:rPr>
              <a:t>р</a:t>
            </a:r>
            <a:r>
              <a:rPr sz="2000" spc="-35" dirty="0">
                <a:latin typeface="Microsoft Sans Serif"/>
                <a:cs typeface="Microsoft Sans Serif"/>
              </a:rPr>
              <a:t>а</a:t>
            </a:r>
            <a:r>
              <a:rPr sz="2000" spc="-105" dirty="0">
                <a:latin typeface="Microsoft Sans Serif"/>
                <a:cs typeface="Microsoft Sans Serif"/>
              </a:rPr>
              <a:t>з</a:t>
            </a:r>
            <a:r>
              <a:rPr sz="2000" spc="-5" dirty="0">
                <a:latin typeface="Microsoft Sans Serif"/>
                <a:cs typeface="Microsoft Sans Serif"/>
              </a:rPr>
              <a:t>о</a:t>
            </a:r>
            <a:r>
              <a:rPr sz="2000" spc="-20" dirty="0">
                <a:latin typeface="Microsoft Sans Serif"/>
                <a:cs typeface="Microsoft Sans Serif"/>
              </a:rPr>
              <a:t>в</a:t>
            </a:r>
            <a:r>
              <a:rPr sz="2000" spc="-50" dirty="0">
                <a:latin typeface="Microsoft Sans Serif"/>
                <a:cs typeface="Microsoft Sans Serif"/>
              </a:rPr>
              <a:t>а</a:t>
            </a:r>
            <a:r>
              <a:rPr sz="2000" spc="-35" dirty="0">
                <a:latin typeface="Microsoft Sans Serif"/>
                <a:cs typeface="Microsoft Sans Serif"/>
              </a:rPr>
              <a:t>т</a:t>
            </a:r>
            <a:r>
              <a:rPr sz="2000" spc="-75" dirty="0">
                <a:latin typeface="Microsoft Sans Serif"/>
                <a:cs typeface="Microsoft Sans Serif"/>
              </a:rPr>
              <a:t>е</a:t>
            </a:r>
            <a:r>
              <a:rPr sz="2000" spc="5" dirty="0">
                <a:latin typeface="Microsoft Sans Serif"/>
                <a:cs typeface="Microsoft Sans Serif"/>
              </a:rPr>
              <a:t>л</a:t>
            </a:r>
            <a:r>
              <a:rPr sz="2000" dirty="0">
                <a:latin typeface="Microsoft Sans Serif"/>
                <a:cs typeface="Microsoft Sans Serif"/>
              </a:rPr>
              <a:t>ьных	</a:t>
            </a:r>
            <a:r>
              <a:rPr sz="2000" spc="-20" dirty="0">
                <a:latin typeface="Microsoft Sans Serif"/>
                <a:cs typeface="Microsoft Sans Serif"/>
              </a:rPr>
              <a:t>ор</a:t>
            </a:r>
            <a:r>
              <a:rPr sz="2000" spc="-70" dirty="0">
                <a:latin typeface="Microsoft Sans Serif"/>
                <a:cs typeface="Microsoft Sans Serif"/>
              </a:rPr>
              <a:t>г</a:t>
            </a:r>
            <a:r>
              <a:rPr sz="2000" spc="-10" dirty="0">
                <a:latin typeface="Microsoft Sans Serif"/>
                <a:cs typeface="Microsoft Sans Serif"/>
              </a:rPr>
              <a:t>ан</a:t>
            </a:r>
            <a:r>
              <a:rPr sz="2000" spc="-25" dirty="0">
                <a:latin typeface="Microsoft Sans Serif"/>
                <a:cs typeface="Microsoft Sans Serif"/>
              </a:rPr>
              <a:t>изац</a:t>
            </a:r>
            <a:r>
              <a:rPr sz="2000" spc="-40" dirty="0">
                <a:latin typeface="Microsoft Sans Serif"/>
                <a:cs typeface="Microsoft Sans Serif"/>
              </a:rPr>
              <a:t>и</a:t>
            </a:r>
            <a:r>
              <a:rPr sz="2000" dirty="0">
                <a:latin typeface="Microsoft Sans Serif"/>
                <a:cs typeface="Microsoft Sans Serif"/>
              </a:rPr>
              <a:t>й,	в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166352" y="1933194"/>
            <a:ext cx="9785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5" dirty="0">
                <a:latin typeface="Microsoft Sans Serif"/>
                <a:cs typeface="Microsoft Sans Serif"/>
              </a:rPr>
              <a:t>к</a:t>
            </a:r>
            <a:r>
              <a:rPr sz="2000" spc="-50" dirty="0">
                <a:latin typeface="Microsoft Sans Serif"/>
                <a:cs typeface="Microsoft Sans Serif"/>
              </a:rPr>
              <a:t>о</a:t>
            </a:r>
            <a:r>
              <a:rPr sz="2000" spc="-35" dirty="0">
                <a:latin typeface="Microsoft Sans Serif"/>
                <a:cs typeface="Microsoft Sans Serif"/>
              </a:rPr>
              <a:t>т</a:t>
            </a:r>
            <a:r>
              <a:rPr sz="2000" spc="-15" dirty="0">
                <a:latin typeface="Microsoft Sans Serif"/>
                <a:cs typeface="Microsoft Sans Serif"/>
              </a:rPr>
              <a:t>о</a:t>
            </a:r>
            <a:r>
              <a:rPr sz="2000" spc="-5" dirty="0">
                <a:latin typeface="Microsoft Sans Serif"/>
                <a:cs typeface="Microsoft Sans Serif"/>
              </a:rPr>
              <a:t>р</a:t>
            </a:r>
            <a:r>
              <a:rPr sz="2000" spc="-10" dirty="0">
                <a:latin typeface="Microsoft Sans Serif"/>
                <a:cs typeface="Microsoft Sans Serif"/>
              </a:rPr>
              <a:t>ы</a:t>
            </a:r>
            <a:r>
              <a:rPr sz="2000" dirty="0">
                <a:latin typeface="Microsoft Sans Serif"/>
                <a:cs typeface="Microsoft Sans Serif"/>
              </a:rPr>
              <a:t>х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07465" y="2238248"/>
            <a:ext cx="84213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02920" algn="l"/>
                <a:tab pos="1656714" algn="l"/>
                <a:tab pos="2557780" algn="l"/>
                <a:tab pos="3199130" algn="l"/>
                <a:tab pos="4618355" algn="l"/>
                <a:tab pos="4968875" algn="l"/>
                <a:tab pos="6388100" algn="l"/>
                <a:tab pos="7561580" algn="l"/>
              </a:tabLst>
            </a:pPr>
            <a:r>
              <a:rPr sz="2000" spc="-10" dirty="0">
                <a:latin typeface="Microsoft Sans Serif"/>
                <a:cs typeface="Microsoft Sans Serif"/>
              </a:rPr>
              <a:t>н</a:t>
            </a:r>
            <a:r>
              <a:rPr sz="2000" spc="-5" dirty="0">
                <a:latin typeface="Microsoft Sans Serif"/>
                <a:cs typeface="Microsoft Sans Serif"/>
              </a:rPr>
              <a:t>а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25" dirty="0">
                <a:latin typeface="Microsoft Sans Serif"/>
                <a:cs typeface="Microsoft Sans Serif"/>
              </a:rPr>
              <a:t>р</a:t>
            </a:r>
            <a:r>
              <a:rPr sz="2000" spc="-35" dirty="0">
                <a:latin typeface="Microsoft Sans Serif"/>
                <a:cs typeface="Microsoft Sans Serif"/>
              </a:rPr>
              <a:t>у</a:t>
            </a:r>
            <a:r>
              <a:rPr sz="2000" spc="-40" dirty="0">
                <a:latin typeface="Microsoft Sans Serif"/>
                <a:cs typeface="Microsoft Sans Serif"/>
              </a:rPr>
              <a:t>сс</a:t>
            </a:r>
            <a:r>
              <a:rPr sz="2000" spc="-20" dirty="0">
                <a:latin typeface="Microsoft Sans Serif"/>
                <a:cs typeface="Microsoft Sans Serif"/>
              </a:rPr>
              <a:t>к</a:t>
            </a:r>
            <a:r>
              <a:rPr sz="2000" spc="-15" dirty="0">
                <a:latin typeface="Microsoft Sans Serif"/>
                <a:cs typeface="Microsoft Sans Serif"/>
              </a:rPr>
              <a:t>о</a:t>
            </a:r>
            <a:r>
              <a:rPr sz="2000" spc="-50" dirty="0">
                <a:latin typeface="Microsoft Sans Serif"/>
                <a:cs typeface="Microsoft Sans Serif"/>
              </a:rPr>
              <a:t>м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5" dirty="0">
                <a:latin typeface="Microsoft Sans Serif"/>
                <a:cs typeface="Microsoft Sans Serif"/>
              </a:rPr>
              <a:t>я</a:t>
            </a:r>
            <a:r>
              <a:rPr sz="2000" spc="-85" dirty="0">
                <a:latin typeface="Microsoft Sans Serif"/>
                <a:cs typeface="Microsoft Sans Serif"/>
              </a:rPr>
              <a:t>з</a:t>
            </a:r>
            <a:r>
              <a:rPr sz="2000" spc="-70" dirty="0">
                <a:latin typeface="Microsoft Sans Serif"/>
                <a:cs typeface="Microsoft Sans Serif"/>
              </a:rPr>
              <a:t>ы</a:t>
            </a:r>
            <a:r>
              <a:rPr sz="2000" spc="-30" dirty="0">
                <a:latin typeface="Microsoft Sans Serif"/>
                <a:cs typeface="Microsoft Sans Serif"/>
              </a:rPr>
              <a:t>к</a:t>
            </a:r>
            <a:r>
              <a:rPr sz="2000" dirty="0">
                <a:latin typeface="Microsoft Sans Serif"/>
                <a:cs typeface="Microsoft Sans Serif"/>
              </a:rPr>
              <a:t>е	дл</a:t>
            </a:r>
            <a:r>
              <a:rPr sz="2000" spc="10" dirty="0">
                <a:latin typeface="Microsoft Sans Serif"/>
                <a:cs typeface="Microsoft Sans Serif"/>
              </a:rPr>
              <a:t>я</a:t>
            </a:r>
            <a:r>
              <a:rPr sz="2000" dirty="0">
                <a:latin typeface="Microsoft Sans Serif"/>
                <a:cs typeface="Microsoft Sans Serif"/>
              </a:rPr>
              <a:t>	5</a:t>
            </a:r>
            <a:r>
              <a:rPr sz="2000" spc="-10" dirty="0">
                <a:latin typeface="Microsoft Sans Serif"/>
                <a:cs typeface="Microsoft Sans Serif"/>
              </a:rPr>
              <a:t>-д</a:t>
            </a:r>
            <a:r>
              <a:rPr sz="2000" spc="-15" dirty="0">
                <a:latin typeface="Microsoft Sans Serif"/>
                <a:cs typeface="Microsoft Sans Serif"/>
              </a:rPr>
              <a:t>не</a:t>
            </a:r>
            <a:r>
              <a:rPr sz="2000" spc="-10" dirty="0">
                <a:latin typeface="Microsoft Sans Serif"/>
                <a:cs typeface="Microsoft Sans Serif"/>
              </a:rPr>
              <a:t>вн</a:t>
            </a:r>
            <a:r>
              <a:rPr sz="2000" spc="-15" dirty="0">
                <a:latin typeface="Microsoft Sans Serif"/>
                <a:cs typeface="Microsoft Sans Serif"/>
              </a:rPr>
              <a:t>о</a:t>
            </a:r>
            <a:r>
              <a:rPr sz="2000" dirty="0">
                <a:latin typeface="Microsoft Sans Serif"/>
                <a:cs typeface="Microsoft Sans Serif"/>
              </a:rPr>
              <a:t>й	и	</a:t>
            </a:r>
            <a:r>
              <a:rPr sz="2000" spc="-15" dirty="0">
                <a:latin typeface="Microsoft Sans Serif"/>
                <a:cs typeface="Microsoft Sans Serif"/>
              </a:rPr>
              <a:t>6</a:t>
            </a:r>
            <a:r>
              <a:rPr sz="2000" dirty="0">
                <a:latin typeface="Microsoft Sans Serif"/>
                <a:cs typeface="Microsoft Sans Serif"/>
              </a:rPr>
              <a:t>-</a:t>
            </a:r>
            <a:r>
              <a:rPr sz="2000" spc="-20" dirty="0">
                <a:latin typeface="Microsoft Sans Serif"/>
                <a:cs typeface="Microsoft Sans Serif"/>
              </a:rPr>
              <a:t>д</a:t>
            </a:r>
            <a:r>
              <a:rPr sz="2000" spc="-10" dirty="0">
                <a:latin typeface="Microsoft Sans Serif"/>
                <a:cs typeface="Microsoft Sans Serif"/>
              </a:rPr>
              <a:t>не</a:t>
            </a:r>
            <a:r>
              <a:rPr sz="2000" spc="-15" dirty="0">
                <a:latin typeface="Microsoft Sans Serif"/>
                <a:cs typeface="Microsoft Sans Serif"/>
              </a:rPr>
              <a:t>в</a:t>
            </a:r>
            <a:r>
              <a:rPr sz="2000" spc="-25" dirty="0">
                <a:latin typeface="Microsoft Sans Serif"/>
                <a:cs typeface="Microsoft Sans Serif"/>
              </a:rPr>
              <a:t>н</a:t>
            </a:r>
            <a:r>
              <a:rPr sz="2000" spc="-5" dirty="0">
                <a:latin typeface="Microsoft Sans Serif"/>
                <a:cs typeface="Microsoft Sans Serif"/>
              </a:rPr>
              <a:t>о</a:t>
            </a:r>
            <a:r>
              <a:rPr sz="2000" dirty="0">
                <a:latin typeface="Microsoft Sans Serif"/>
                <a:cs typeface="Microsoft Sans Serif"/>
              </a:rPr>
              <a:t>й	</a:t>
            </a:r>
            <a:r>
              <a:rPr sz="2000" spc="-10" dirty="0">
                <a:latin typeface="Microsoft Sans Serif"/>
                <a:cs typeface="Microsoft Sans Serif"/>
              </a:rPr>
              <a:t>у</a:t>
            </a:r>
            <a:r>
              <a:rPr sz="2000" spc="-25" dirty="0">
                <a:latin typeface="Microsoft Sans Serif"/>
                <a:cs typeface="Microsoft Sans Serif"/>
              </a:rPr>
              <a:t>че</a:t>
            </a:r>
            <a:r>
              <a:rPr sz="2000" spc="-10" dirty="0">
                <a:latin typeface="Microsoft Sans Serif"/>
                <a:cs typeface="Microsoft Sans Serif"/>
              </a:rPr>
              <a:t>бно</a:t>
            </a:r>
            <a:r>
              <a:rPr sz="2000" spc="-5" dirty="0">
                <a:latin typeface="Microsoft Sans Serif"/>
                <a:cs typeface="Microsoft Sans Serif"/>
              </a:rPr>
              <a:t>й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10" dirty="0">
                <a:latin typeface="Microsoft Sans Serif"/>
                <a:cs typeface="Microsoft Sans Serif"/>
              </a:rPr>
              <a:t>н</a:t>
            </a:r>
            <a:r>
              <a:rPr sz="2000" spc="-55" dirty="0">
                <a:latin typeface="Microsoft Sans Serif"/>
                <a:cs typeface="Microsoft Sans Serif"/>
              </a:rPr>
              <a:t>е</a:t>
            </a:r>
            <a:r>
              <a:rPr sz="2000" spc="-5" dirty="0">
                <a:latin typeface="Microsoft Sans Serif"/>
                <a:cs typeface="Microsoft Sans Serif"/>
              </a:rPr>
              <a:t>д</a:t>
            </a:r>
            <a:r>
              <a:rPr sz="2000" spc="-80" dirty="0">
                <a:latin typeface="Microsoft Sans Serif"/>
                <a:cs typeface="Microsoft Sans Serif"/>
              </a:rPr>
              <a:t>е</a:t>
            </a:r>
            <a:r>
              <a:rPr sz="2000" spc="5" dirty="0">
                <a:latin typeface="Microsoft Sans Serif"/>
                <a:cs typeface="Microsoft Sans Serif"/>
              </a:rPr>
              <a:t>ли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609835" y="1933194"/>
            <a:ext cx="290068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76910">
              <a:lnSpc>
                <a:spcPct val="100000"/>
              </a:lnSpc>
              <a:spcBef>
                <a:spcPts val="105"/>
              </a:spcBef>
              <a:tabLst>
                <a:tab pos="672465" algn="l"/>
                <a:tab pos="1022985" algn="l"/>
                <a:tab pos="1597660" algn="l"/>
                <a:tab pos="1960245" algn="l"/>
              </a:tabLst>
            </a:pPr>
            <a:r>
              <a:rPr sz="2000" spc="-5" dirty="0">
                <a:latin typeface="Microsoft Sans Serif"/>
                <a:cs typeface="Microsoft Sans Serif"/>
              </a:rPr>
              <a:t>о</a:t>
            </a:r>
            <a:r>
              <a:rPr sz="2000" spc="-45" dirty="0">
                <a:latin typeface="Microsoft Sans Serif"/>
                <a:cs typeface="Microsoft Sans Serif"/>
              </a:rPr>
              <a:t>б</a:t>
            </a:r>
            <a:r>
              <a:rPr sz="2000" spc="-10" dirty="0">
                <a:latin typeface="Microsoft Sans Serif"/>
                <a:cs typeface="Microsoft Sans Serif"/>
              </a:rPr>
              <a:t>у</a:t>
            </a:r>
            <a:r>
              <a:rPr sz="2000" spc="-25" dirty="0">
                <a:latin typeface="Microsoft Sans Serif"/>
                <a:cs typeface="Microsoft Sans Serif"/>
              </a:rPr>
              <a:t>ч</a:t>
            </a:r>
            <a:r>
              <a:rPr sz="2000" spc="-10" dirty="0">
                <a:latin typeface="Microsoft Sans Serif"/>
                <a:cs typeface="Microsoft Sans Serif"/>
              </a:rPr>
              <a:t>е</a:t>
            </a:r>
            <a:r>
              <a:rPr sz="2000" spc="-20" dirty="0">
                <a:latin typeface="Microsoft Sans Serif"/>
                <a:cs typeface="Microsoft Sans Serif"/>
              </a:rPr>
              <a:t>н</a:t>
            </a:r>
            <a:r>
              <a:rPr sz="2000" dirty="0">
                <a:latin typeface="Microsoft Sans Serif"/>
                <a:cs typeface="Microsoft Sans Serif"/>
              </a:rPr>
              <a:t>ие	</a:t>
            </a:r>
            <a:r>
              <a:rPr sz="2000" spc="-25" dirty="0">
                <a:latin typeface="Microsoft Sans Serif"/>
                <a:cs typeface="Microsoft Sans Serif"/>
              </a:rPr>
              <a:t>в</a:t>
            </a:r>
            <a:r>
              <a:rPr sz="2000" spc="-50" dirty="0">
                <a:latin typeface="Microsoft Sans Serif"/>
                <a:cs typeface="Microsoft Sans Serif"/>
              </a:rPr>
              <a:t>е</a:t>
            </a:r>
            <a:r>
              <a:rPr sz="2000" spc="-5" dirty="0">
                <a:latin typeface="Microsoft Sans Serif"/>
                <a:cs typeface="Microsoft Sans Serif"/>
              </a:rPr>
              <a:t>д</a:t>
            </a:r>
            <a:r>
              <a:rPr sz="2000" spc="-80" dirty="0">
                <a:latin typeface="Microsoft Sans Serif"/>
                <a:cs typeface="Microsoft Sans Serif"/>
              </a:rPr>
              <a:t>е</a:t>
            </a:r>
            <a:r>
              <a:rPr sz="2000" spc="-35" dirty="0">
                <a:latin typeface="Microsoft Sans Serif"/>
                <a:cs typeface="Microsoft Sans Serif"/>
              </a:rPr>
              <a:t>т</a:t>
            </a:r>
            <a:r>
              <a:rPr sz="2000" dirty="0">
                <a:latin typeface="Microsoft Sans Serif"/>
                <a:cs typeface="Microsoft Sans Serif"/>
              </a:rPr>
              <a:t>ся  (</a:t>
            </a:r>
            <a:r>
              <a:rPr sz="2000" spc="-15" dirty="0">
                <a:latin typeface="Microsoft Sans Serif"/>
                <a:cs typeface="Microsoft Sans Serif"/>
              </a:rPr>
              <a:t>1</a:t>
            </a:r>
            <a:r>
              <a:rPr sz="2000" spc="5" dirty="0">
                <a:latin typeface="Microsoft Sans Serif"/>
                <a:cs typeface="Microsoft Sans Serif"/>
              </a:rPr>
              <a:t>-</a:t>
            </a:r>
            <a:r>
              <a:rPr sz="2000" dirty="0">
                <a:latin typeface="Microsoft Sans Serif"/>
                <a:cs typeface="Microsoft Sans Serif"/>
              </a:rPr>
              <a:t>й	и	</a:t>
            </a:r>
            <a:r>
              <a:rPr sz="2000" spc="-15" dirty="0">
                <a:latin typeface="Microsoft Sans Serif"/>
                <a:cs typeface="Microsoft Sans Serif"/>
              </a:rPr>
              <a:t>3</a:t>
            </a:r>
            <a:r>
              <a:rPr sz="2000" dirty="0">
                <a:latin typeface="Microsoft Sans Serif"/>
                <a:cs typeface="Microsoft Sans Serif"/>
              </a:rPr>
              <a:t>-й	</a:t>
            </a:r>
            <a:r>
              <a:rPr sz="2000" spc="-35" dirty="0">
                <a:latin typeface="Microsoft Sans Serif"/>
                <a:cs typeface="Microsoft Sans Serif"/>
              </a:rPr>
              <a:t>в</a:t>
            </a:r>
            <a:r>
              <a:rPr sz="2000" spc="-5" dirty="0">
                <a:latin typeface="Microsoft Sans Serif"/>
                <a:cs typeface="Microsoft Sans Serif"/>
              </a:rPr>
              <a:t>ари</a:t>
            </a:r>
            <a:r>
              <a:rPr sz="2000" spc="-15" dirty="0">
                <a:latin typeface="Microsoft Sans Serif"/>
                <a:cs typeface="Microsoft Sans Serif"/>
              </a:rPr>
              <a:t>а</a:t>
            </a:r>
            <a:r>
              <a:rPr sz="2000" spc="-10" dirty="0">
                <a:latin typeface="Microsoft Sans Serif"/>
                <a:cs typeface="Microsoft Sans Serif"/>
              </a:rPr>
              <a:t>н</a:t>
            </a:r>
            <a:r>
              <a:rPr sz="2000" spc="-15" dirty="0">
                <a:latin typeface="Microsoft Sans Serif"/>
                <a:cs typeface="Microsoft Sans Serif"/>
              </a:rPr>
              <a:t>т</a:t>
            </a:r>
            <a:r>
              <a:rPr sz="2000" spc="5" dirty="0">
                <a:latin typeface="Microsoft Sans Serif"/>
                <a:cs typeface="Microsoft Sans Serif"/>
              </a:rPr>
              <a:t>ы</a:t>
            </a:r>
            <a:r>
              <a:rPr sz="2000" spc="-10" dirty="0">
                <a:latin typeface="Microsoft Sans Serif"/>
                <a:cs typeface="Microsoft Sans Serif"/>
              </a:rPr>
              <a:t>)</a:t>
            </a:r>
            <a:r>
              <a:rPr sz="2000" dirty="0">
                <a:latin typeface="Microsoft Sans Serif"/>
                <a:cs typeface="Microsoft Sans Serif"/>
              </a:rPr>
              <a:t>,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420"/>
              </a:spcBef>
            </a:pPr>
            <a:r>
              <a:rPr dirty="0"/>
              <a:t>а</a:t>
            </a:r>
            <a:r>
              <a:rPr spc="20" dirty="0"/>
              <a:t> </a:t>
            </a:r>
            <a:r>
              <a:rPr spc="-50" dirty="0"/>
              <a:t>также</a:t>
            </a:r>
            <a:r>
              <a:rPr spc="5" dirty="0"/>
              <a:t> </a:t>
            </a:r>
            <a:r>
              <a:rPr dirty="0"/>
              <a:t>с</a:t>
            </a:r>
            <a:r>
              <a:rPr spc="10" dirty="0"/>
              <a:t> </a:t>
            </a:r>
            <a:r>
              <a:rPr spc="-35" dirty="0"/>
              <a:t>учетом</a:t>
            </a:r>
            <a:r>
              <a:rPr spc="25" dirty="0"/>
              <a:t> </a:t>
            </a:r>
            <a:r>
              <a:rPr spc="-20" dirty="0"/>
              <a:t>изучения</a:t>
            </a:r>
            <a:r>
              <a:rPr spc="-15" dirty="0"/>
              <a:t> </a:t>
            </a:r>
            <a:r>
              <a:rPr spc="-25" dirty="0"/>
              <a:t>второго</a:t>
            </a:r>
            <a:r>
              <a:rPr dirty="0"/>
              <a:t> </a:t>
            </a:r>
            <a:r>
              <a:rPr spc="-10" dirty="0"/>
              <a:t>иностранного </a:t>
            </a:r>
            <a:r>
              <a:rPr spc="-35" dirty="0"/>
              <a:t>языка</a:t>
            </a:r>
            <a:r>
              <a:rPr dirty="0"/>
              <a:t> (4-й</a:t>
            </a:r>
            <a:r>
              <a:rPr spc="-10" dirty="0"/>
              <a:t> вариант)</a:t>
            </a:r>
          </a:p>
          <a:p>
            <a:pPr marL="12700" marR="5080" algn="just">
              <a:lnSpc>
                <a:spcPct val="100000"/>
              </a:lnSpc>
              <a:spcBef>
                <a:spcPts val="1320"/>
              </a:spcBef>
            </a:pPr>
            <a:r>
              <a:rPr spc="-10" dirty="0"/>
              <a:t>варианты</a:t>
            </a:r>
            <a:r>
              <a:rPr spc="515" dirty="0"/>
              <a:t> </a:t>
            </a:r>
            <a:r>
              <a:rPr dirty="0"/>
              <a:t>2,   5   </a:t>
            </a:r>
            <a:r>
              <a:rPr spc="525" dirty="0"/>
              <a:t>– </a:t>
            </a:r>
            <a:r>
              <a:rPr dirty="0"/>
              <a:t>для   </a:t>
            </a:r>
            <a:r>
              <a:rPr spc="-20" dirty="0"/>
              <a:t>общеобразовательных</a:t>
            </a:r>
            <a:r>
              <a:rPr spc="1000" dirty="0"/>
              <a:t> </a:t>
            </a:r>
            <a:r>
              <a:rPr spc="-20" dirty="0"/>
              <a:t>организаций,</a:t>
            </a:r>
            <a:r>
              <a:rPr spc="1005" dirty="0"/>
              <a:t> </a:t>
            </a:r>
            <a:r>
              <a:rPr dirty="0"/>
              <a:t>в </a:t>
            </a:r>
            <a:r>
              <a:rPr spc="530" dirty="0"/>
              <a:t> </a:t>
            </a:r>
            <a:r>
              <a:rPr spc="-30" dirty="0"/>
              <a:t>которых</a:t>
            </a:r>
            <a:r>
              <a:rPr spc="969" dirty="0"/>
              <a:t> </a:t>
            </a:r>
            <a:r>
              <a:rPr spc="-15" dirty="0"/>
              <a:t>обучение</a:t>
            </a:r>
            <a:r>
              <a:rPr spc="1019" dirty="0"/>
              <a:t> </a:t>
            </a:r>
            <a:r>
              <a:rPr spc="-30" dirty="0"/>
              <a:t>ведется </a:t>
            </a:r>
            <a:r>
              <a:rPr spc="-25" dirty="0"/>
              <a:t> </a:t>
            </a:r>
            <a:r>
              <a:rPr spc="-5" dirty="0"/>
              <a:t>на</a:t>
            </a:r>
            <a:r>
              <a:rPr dirty="0"/>
              <a:t> </a:t>
            </a:r>
            <a:r>
              <a:rPr spc="-35" dirty="0"/>
              <a:t>русском</a:t>
            </a:r>
            <a:r>
              <a:rPr spc="-30" dirty="0"/>
              <a:t> </a:t>
            </a:r>
            <a:r>
              <a:rPr spc="-35" dirty="0"/>
              <a:t>языке,</a:t>
            </a:r>
            <a:r>
              <a:rPr spc="-30" dirty="0"/>
              <a:t> </a:t>
            </a:r>
            <a:r>
              <a:rPr spc="-5" dirty="0"/>
              <a:t>но</a:t>
            </a:r>
            <a:r>
              <a:rPr dirty="0"/>
              <a:t> </a:t>
            </a:r>
            <a:r>
              <a:rPr spc="-10" dirty="0"/>
              <a:t>наряду</a:t>
            </a:r>
            <a:r>
              <a:rPr spc="-5" dirty="0"/>
              <a:t> </a:t>
            </a:r>
            <a:r>
              <a:rPr dirty="0"/>
              <a:t>с</a:t>
            </a:r>
            <a:r>
              <a:rPr spc="5" dirty="0"/>
              <a:t> </a:t>
            </a:r>
            <a:r>
              <a:rPr spc="-30" dirty="0"/>
              <a:t>ним</a:t>
            </a:r>
            <a:r>
              <a:rPr spc="-25" dirty="0"/>
              <a:t> </a:t>
            </a:r>
            <a:r>
              <a:rPr spc="-30" dirty="0"/>
              <a:t>изучается</a:t>
            </a:r>
            <a:r>
              <a:rPr spc="-25" dirty="0"/>
              <a:t> </a:t>
            </a:r>
            <a:r>
              <a:rPr spc="-20" dirty="0"/>
              <a:t>один</a:t>
            </a:r>
            <a:r>
              <a:rPr spc="-15" dirty="0"/>
              <a:t> </a:t>
            </a:r>
            <a:r>
              <a:rPr spc="-50" dirty="0"/>
              <a:t>из</a:t>
            </a:r>
            <a:r>
              <a:rPr spc="-45" dirty="0"/>
              <a:t> </a:t>
            </a:r>
            <a:r>
              <a:rPr spc="-20" dirty="0"/>
              <a:t>государственных</a:t>
            </a:r>
            <a:r>
              <a:rPr spc="-15" dirty="0"/>
              <a:t> </a:t>
            </a:r>
            <a:r>
              <a:rPr spc="-35" dirty="0"/>
              <a:t>языков</a:t>
            </a:r>
            <a:r>
              <a:rPr spc="-30" dirty="0"/>
              <a:t> </a:t>
            </a:r>
            <a:r>
              <a:rPr spc="-25" dirty="0"/>
              <a:t>республик </a:t>
            </a:r>
            <a:r>
              <a:rPr spc="-20" dirty="0"/>
              <a:t> </a:t>
            </a:r>
            <a:r>
              <a:rPr spc="-25" dirty="0"/>
              <a:t>Российской </a:t>
            </a:r>
            <a:r>
              <a:rPr spc="-30" dirty="0"/>
              <a:t>Федерации</a:t>
            </a:r>
            <a:r>
              <a:rPr spc="470" dirty="0"/>
              <a:t> </a:t>
            </a:r>
            <a:r>
              <a:rPr dirty="0"/>
              <a:t>и (или) </a:t>
            </a:r>
            <a:r>
              <a:rPr spc="-20" dirty="0"/>
              <a:t>один </a:t>
            </a:r>
            <a:r>
              <a:rPr spc="-45" dirty="0"/>
              <a:t>из</a:t>
            </a:r>
            <a:r>
              <a:rPr spc="440" dirty="0"/>
              <a:t> </a:t>
            </a:r>
            <a:r>
              <a:rPr spc="-35" dirty="0"/>
              <a:t>языков</a:t>
            </a:r>
            <a:r>
              <a:rPr spc="459" dirty="0"/>
              <a:t> </a:t>
            </a:r>
            <a:r>
              <a:rPr spc="-10" dirty="0"/>
              <a:t>народов </a:t>
            </a:r>
            <a:r>
              <a:rPr spc="-25" dirty="0"/>
              <a:t>Российской </a:t>
            </a:r>
            <a:r>
              <a:rPr spc="-30" dirty="0"/>
              <a:t>Федерации,</a:t>
            </a:r>
            <a:r>
              <a:rPr spc="475" dirty="0"/>
              <a:t> </a:t>
            </a:r>
            <a:r>
              <a:rPr dirty="0"/>
              <a:t>для </a:t>
            </a:r>
            <a:r>
              <a:rPr spc="-10" dirty="0"/>
              <a:t>5-дневной </a:t>
            </a:r>
            <a:r>
              <a:rPr spc="-5" dirty="0"/>
              <a:t> </a:t>
            </a:r>
            <a:r>
              <a:rPr dirty="0"/>
              <a:t>и</a:t>
            </a:r>
            <a:r>
              <a:rPr spc="10" dirty="0"/>
              <a:t> </a:t>
            </a:r>
            <a:r>
              <a:rPr spc="-5" dirty="0"/>
              <a:t>6-дневной</a:t>
            </a:r>
            <a:r>
              <a:rPr spc="-25" dirty="0"/>
              <a:t> </a:t>
            </a:r>
            <a:r>
              <a:rPr spc="-10" dirty="0"/>
              <a:t>учебной</a:t>
            </a:r>
            <a:r>
              <a:rPr spc="5" dirty="0"/>
              <a:t> </a:t>
            </a:r>
            <a:r>
              <a:rPr spc="-20" dirty="0"/>
              <a:t>недели</a:t>
            </a:r>
          </a:p>
          <a:p>
            <a:pPr marL="12700" marR="5080" algn="just">
              <a:lnSpc>
                <a:spcPct val="100000"/>
              </a:lnSpc>
              <a:spcBef>
                <a:spcPts val="1320"/>
              </a:spcBef>
            </a:pPr>
            <a:r>
              <a:rPr spc="-10" dirty="0"/>
              <a:t>вариант </a:t>
            </a:r>
            <a:r>
              <a:rPr dirty="0"/>
              <a:t>6 </a:t>
            </a:r>
            <a:r>
              <a:rPr spc="525" dirty="0"/>
              <a:t>– </a:t>
            </a:r>
            <a:r>
              <a:rPr dirty="0"/>
              <a:t>для </a:t>
            </a:r>
            <a:r>
              <a:rPr spc="-20" dirty="0"/>
              <a:t>общеобразовательных организаций, </a:t>
            </a:r>
            <a:r>
              <a:rPr dirty="0"/>
              <a:t>в </a:t>
            </a:r>
            <a:r>
              <a:rPr spc="-30" dirty="0"/>
              <a:t>которых </a:t>
            </a:r>
            <a:r>
              <a:rPr spc="-15" dirty="0"/>
              <a:t>обучение </a:t>
            </a:r>
            <a:r>
              <a:rPr spc="-30" dirty="0"/>
              <a:t>ведется </a:t>
            </a:r>
            <a:r>
              <a:rPr spc="-5" dirty="0"/>
              <a:t>на </a:t>
            </a:r>
            <a:r>
              <a:rPr spc="-25" dirty="0"/>
              <a:t>родном </a:t>
            </a:r>
            <a:r>
              <a:rPr spc="-20" dirty="0"/>
              <a:t> (нерусском)</a:t>
            </a:r>
            <a:r>
              <a:rPr spc="-15" dirty="0"/>
              <a:t> </a:t>
            </a:r>
            <a:r>
              <a:rPr spc="-40" dirty="0"/>
              <a:t>языке</a:t>
            </a:r>
            <a:r>
              <a:rPr dirty="0"/>
              <a:t> </a:t>
            </a:r>
            <a:r>
              <a:rPr spc="-45" dirty="0"/>
              <a:t>из</a:t>
            </a:r>
            <a:r>
              <a:rPr spc="10" dirty="0"/>
              <a:t> </a:t>
            </a:r>
            <a:r>
              <a:rPr dirty="0"/>
              <a:t>числа</a:t>
            </a:r>
            <a:r>
              <a:rPr spc="-5" dirty="0"/>
              <a:t> </a:t>
            </a:r>
            <a:r>
              <a:rPr spc="-35" dirty="0"/>
              <a:t>языков</a:t>
            </a:r>
            <a:r>
              <a:rPr spc="5" dirty="0"/>
              <a:t> </a:t>
            </a:r>
            <a:r>
              <a:rPr spc="-10" dirty="0"/>
              <a:t>народов</a:t>
            </a:r>
            <a:r>
              <a:rPr spc="-5" dirty="0"/>
              <a:t> </a:t>
            </a:r>
            <a:r>
              <a:rPr spc="-20" dirty="0"/>
              <a:t>Российской</a:t>
            </a:r>
            <a:r>
              <a:rPr spc="-10" dirty="0"/>
              <a:t> </a:t>
            </a:r>
            <a:r>
              <a:rPr spc="-30" dirty="0"/>
              <a:t>Федерации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60019" y="5485892"/>
            <a:ext cx="1216469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При</a:t>
            </a:r>
            <a:r>
              <a:rPr sz="1600" b="1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реализации</a:t>
            </a:r>
            <a:r>
              <a:rPr sz="1600" b="1" dirty="0">
                <a:solidFill>
                  <a:srgbClr val="00AFEF"/>
                </a:solidFill>
                <a:latin typeface="Arial"/>
                <a:cs typeface="Arial"/>
              </a:rPr>
              <a:t> 1-2,</a:t>
            </a:r>
            <a:r>
              <a:rPr sz="1600" b="1" spc="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4-6</a:t>
            </a:r>
            <a:r>
              <a:rPr sz="1600" b="1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AFEF"/>
                </a:solidFill>
                <a:latin typeface="Arial"/>
                <a:cs typeface="Arial"/>
              </a:rPr>
              <a:t>вариантов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AFEF"/>
                </a:solidFill>
                <a:latin typeface="Arial"/>
                <a:cs typeface="Arial"/>
              </a:rPr>
              <a:t>федерального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учебного</a:t>
            </a:r>
            <a:r>
              <a:rPr sz="1600" b="1" spc="-1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плана</a:t>
            </a:r>
            <a:r>
              <a:rPr sz="1600" b="1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количество</a:t>
            </a:r>
            <a:r>
              <a:rPr sz="1600" b="1" spc="-1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часов</a:t>
            </a:r>
            <a:r>
              <a:rPr sz="1600" b="1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на</a:t>
            </a:r>
            <a:r>
              <a:rPr sz="1600" b="1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AFEF"/>
                </a:solidFill>
                <a:latin typeface="Arial"/>
                <a:cs typeface="Arial"/>
              </a:rPr>
              <a:t>физическую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00AFEF"/>
                </a:solidFill>
                <a:latin typeface="Arial"/>
                <a:cs typeface="Arial"/>
              </a:rPr>
              <a:t>культуру </a:t>
            </a:r>
            <a:r>
              <a:rPr sz="1600" b="1" spc="-2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составляет </a:t>
            </a:r>
            <a:r>
              <a:rPr sz="1600" b="1" dirty="0">
                <a:solidFill>
                  <a:srgbClr val="00AFEF"/>
                </a:solidFill>
                <a:latin typeface="Arial"/>
                <a:cs typeface="Arial"/>
              </a:rPr>
              <a:t>2, </a:t>
            </a:r>
            <a:r>
              <a:rPr sz="1600" b="1" spc="-10" dirty="0">
                <a:solidFill>
                  <a:srgbClr val="00AFEF"/>
                </a:solidFill>
                <a:latin typeface="Arial"/>
                <a:cs typeface="Arial"/>
              </a:rPr>
              <a:t>третий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час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рекомендуется </a:t>
            </a:r>
            <a:r>
              <a:rPr sz="1600" b="1" spc="-10" dirty="0">
                <a:solidFill>
                  <a:srgbClr val="00AFEF"/>
                </a:solidFill>
                <a:latin typeface="Arial"/>
                <a:cs typeface="Arial"/>
              </a:rPr>
              <a:t>реализовывать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образовательной организацией </a:t>
            </a:r>
            <a:r>
              <a:rPr sz="1600" b="1" spc="-20" dirty="0">
                <a:solidFill>
                  <a:srgbClr val="00AFEF"/>
                </a:solidFill>
                <a:latin typeface="Arial"/>
                <a:cs typeface="Arial"/>
              </a:rPr>
              <a:t>за счет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часов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внеурочной </a:t>
            </a:r>
            <a:r>
              <a:rPr sz="1600" b="1" spc="-10" dirty="0">
                <a:solidFill>
                  <a:srgbClr val="00AFEF"/>
                </a:solidFill>
                <a:latin typeface="Arial"/>
                <a:cs typeface="Arial"/>
              </a:rPr>
              <a:t> деятельности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и (или) </a:t>
            </a:r>
            <a:r>
              <a:rPr sz="1600" b="1" spc="-20" dirty="0">
                <a:solidFill>
                  <a:srgbClr val="00AFEF"/>
                </a:solidFill>
                <a:latin typeface="Arial"/>
                <a:cs typeface="Arial"/>
              </a:rPr>
              <a:t>за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счѐт </a:t>
            </a:r>
            <a:r>
              <a:rPr sz="1600" b="1" spc="-10" dirty="0">
                <a:solidFill>
                  <a:srgbClr val="00AFEF"/>
                </a:solidFill>
                <a:latin typeface="Arial"/>
                <a:cs typeface="Arial"/>
              </a:rPr>
              <a:t>посещения обучающимися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спортивных секций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школьных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спортивных клубов, </a:t>
            </a:r>
            <a:r>
              <a:rPr sz="1600" b="1" spc="-10" dirty="0">
                <a:solidFill>
                  <a:srgbClr val="00AFEF"/>
                </a:solidFill>
                <a:latin typeface="Arial"/>
                <a:cs typeface="Arial"/>
              </a:rPr>
              <a:t>включая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использование</a:t>
            </a:r>
            <a:r>
              <a:rPr sz="1600" b="1" spc="2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учебных</a:t>
            </a:r>
            <a:r>
              <a:rPr sz="1600" b="1" spc="5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00AFEF"/>
                </a:solidFill>
                <a:latin typeface="Arial"/>
                <a:cs typeface="Arial"/>
              </a:rPr>
              <a:t>модулей</a:t>
            </a:r>
            <a:r>
              <a:rPr sz="1600" b="1" spc="6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по</a:t>
            </a:r>
            <a:r>
              <a:rPr sz="1600" b="1" spc="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видам</a:t>
            </a:r>
            <a:r>
              <a:rPr sz="1600" b="1" spc="2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спорта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84911" y="4283710"/>
            <a:ext cx="456565" cy="605155"/>
            <a:chOff x="384911" y="4283710"/>
            <a:chExt cx="456565" cy="605155"/>
          </a:xfrm>
        </p:grpSpPr>
        <p:sp>
          <p:nvSpPr>
            <p:cNvPr id="21" name="object 21"/>
            <p:cNvSpPr/>
            <p:nvPr/>
          </p:nvSpPr>
          <p:spPr>
            <a:xfrm>
              <a:off x="397598" y="4487926"/>
              <a:ext cx="431800" cy="401320"/>
            </a:xfrm>
            <a:custGeom>
              <a:avLst/>
              <a:gdLst/>
              <a:ahLst/>
              <a:cxnLst/>
              <a:rect l="l" t="t" r="r" b="b"/>
              <a:pathLst>
                <a:path w="431800" h="401320">
                  <a:moveTo>
                    <a:pt x="214363" y="0"/>
                  </a:moveTo>
                  <a:lnTo>
                    <a:pt x="15036" y="174116"/>
                  </a:lnTo>
                  <a:lnTo>
                    <a:pt x="0" y="210693"/>
                  </a:lnTo>
                  <a:lnTo>
                    <a:pt x="4622" y="229869"/>
                  </a:lnTo>
                  <a:lnTo>
                    <a:pt x="17272" y="246380"/>
                  </a:lnTo>
                  <a:lnTo>
                    <a:pt x="177380" y="386969"/>
                  </a:lnTo>
                  <a:lnTo>
                    <a:pt x="195973" y="397763"/>
                  </a:lnTo>
                  <a:lnTo>
                    <a:pt x="216827" y="400938"/>
                  </a:lnTo>
                  <a:lnTo>
                    <a:pt x="237439" y="396620"/>
                  </a:lnTo>
                  <a:lnTo>
                    <a:pt x="255295" y="384937"/>
                  </a:lnTo>
                  <a:lnTo>
                    <a:pt x="416153" y="226821"/>
                  </a:lnTo>
                  <a:lnTo>
                    <a:pt x="427735" y="209676"/>
                  </a:lnTo>
                  <a:lnTo>
                    <a:pt x="431177" y="190372"/>
                  </a:lnTo>
                  <a:lnTo>
                    <a:pt x="426554" y="171195"/>
                  </a:lnTo>
                  <a:lnTo>
                    <a:pt x="413918" y="154558"/>
                  </a:lnTo>
                  <a:lnTo>
                    <a:pt x="253809" y="13969"/>
                  </a:lnTo>
                  <a:lnTo>
                    <a:pt x="235204" y="3175"/>
                  </a:lnTo>
                  <a:lnTo>
                    <a:pt x="214363" y="0"/>
                  </a:lnTo>
                  <a:close/>
                </a:path>
              </a:pathLst>
            </a:custGeom>
            <a:solidFill>
              <a:srgbClr val="85A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7611" y="4296410"/>
              <a:ext cx="431165" cy="401320"/>
            </a:xfrm>
            <a:custGeom>
              <a:avLst/>
              <a:gdLst/>
              <a:ahLst/>
              <a:cxnLst/>
              <a:rect l="l" t="t" r="r" b="b"/>
              <a:pathLst>
                <a:path w="431165" h="401320">
                  <a:moveTo>
                    <a:pt x="17259" y="246379"/>
                  </a:moveTo>
                  <a:lnTo>
                    <a:pt x="4610" y="229869"/>
                  </a:lnTo>
                  <a:lnTo>
                    <a:pt x="0" y="210692"/>
                  </a:lnTo>
                  <a:lnTo>
                    <a:pt x="3441" y="191388"/>
                  </a:lnTo>
                  <a:lnTo>
                    <a:pt x="15024" y="174116"/>
                  </a:lnTo>
                  <a:lnTo>
                    <a:pt x="175882" y="16001"/>
                  </a:lnTo>
                  <a:lnTo>
                    <a:pt x="193738" y="4317"/>
                  </a:lnTo>
                  <a:lnTo>
                    <a:pt x="214350" y="0"/>
                  </a:lnTo>
                  <a:lnTo>
                    <a:pt x="235191" y="3175"/>
                  </a:lnTo>
                  <a:lnTo>
                    <a:pt x="253796" y="13969"/>
                  </a:lnTo>
                  <a:lnTo>
                    <a:pt x="413905" y="154558"/>
                  </a:lnTo>
                  <a:lnTo>
                    <a:pt x="426542" y="171195"/>
                  </a:lnTo>
                  <a:lnTo>
                    <a:pt x="431164" y="190372"/>
                  </a:lnTo>
                  <a:lnTo>
                    <a:pt x="427723" y="209676"/>
                  </a:lnTo>
                  <a:lnTo>
                    <a:pt x="416140" y="226821"/>
                  </a:lnTo>
                  <a:lnTo>
                    <a:pt x="255282" y="384936"/>
                  </a:lnTo>
                  <a:lnTo>
                    <a:pt x="237426" y="396620"/>
                  </a:lnTo>
                  <a:lnTo>
                    <a:pt x="216814" y="400938"/>
                  </a:lnTo>
                  <a:lnTo>
                    <a:pt x="195961" y="397763"/>
                  </a:lnTo>
                  <a:lnTo>
                    <a:pt x="177368" y="386968"/>
                  </a:lnTo>
                  <a:lnTo>
                    <a:pt x="17259" y="246379"/>
                  </a:lnTo>
                  <a:close/>
                </a:path>
              </a:pathLst>
            </a:custGeom>
            <a:ln w="25400">
              <a:solidFill>
                <a:srgbClr val="85A1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322021" y="6675433"/>
            <a:ext cx="45720" cy="782320"/>
          </a:xfrm>
          <a:custGeom>
            <a:avLst/>
            <a:gdLst/>
            <a:ahLst/>
            <a:cxnLst/>
            <a:rect l="l" t="t" r="r" b="b"/>
            <a:pathLst>
              <a:path w="45720" h="782320">
                <a:moveTo>
                  <a:pt x="45718" y="0"/>
                </a:moveTo>
                <a:lnTo>
                  <a:pt x="0" y="0"/>
                </a:lnTo>
                <a:lnTo>
                  <a:pt x="0" y="781811"/>
                </a:lnTo>
                <a:lnTo>
                  <a:pt x="45718" y="781811"/>
                </a:lnTo>
                <a:lnTo>
                  <a:pt x="45718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60019" y="6781596"/>
            <a:ext cx="121634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При</a:t>
            </a:r>
            <a:r>
              <a:rPr sz="1600" b="1" spc="4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реализации</a:t>
            </a:r>
            <a:r>
              <a:rPr sz="1600" b="1" spc="6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модуля</a:t>
            </a:r>
            <a:r>
              <a:rPr sz="1600" b="1" spc="6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AFEF"/>
                </a:solidFill>
                <a:latin typeface="Arial"/>
                <a:cs typeface="Arial"/>
              </a:rPr>
              <a:t>«Введение</a:t>
            </a:r>
            <a:r>
              <a:rPr sz="1600" b="1" spc="484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в</a:t>
            </a:r>
            <a:r>
              <a:rPr sz="1600" b="1" spc="48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AFEF"/>
                </a:solidFill>
                <a:latin typeface="Arial"/>
                <a:cs typeface="Arial"/>
              </a:rPr>
              <a:t>Новейшую</a:t>
            </a:r>
            <a:r>
              <a:rPr sz="1600" b="1" spc="50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историю</a:t>
            </a:r>
            <a:r>
              <a:rPr sz="1600" b="1" spc="484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России»</a:t>
            </a:r>
            <a:r>
              <a:rPr sz="1600" b="1" spc="48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в</a:t>
            </a:r>
            <a:r>
              <a:rPr sz="1600" b="1" spc="484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AFEF"/>
                </a:solidFill>
                <a:latin typeface="Arial"/>
                <a:cs typeface="Arial"/>
              </a:rPr>
              <a:t>курсе</a:t>
            </a:r>
            <a:r>
              <a:rPr sz="1600" b="1" spc="47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«История</a:t>
            </a:r>
            <a:r>
              <a:rPr sz="1600" b="1" spc="49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России»</a:t>
            </a:r>
            <a:r>
              <a:rPr sz="1600" b="1" spc="48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количество</a:t>
            </a:r>
            <a:r>
              <a:rPr sz="1600" b="1" spc="47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AFEF"/>
                </a:solidFill>
                <a:latin typeface="Arial"/>
                <a:cs typeface="Arial"/>
              </a:rPr>
              <a:t>часов </a:t>
            </a:r>
            <a:r>
              <a:rPr sz="1600" b="1" spc="-43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на</a:t>
            </a:r>
            <a:r>
              <a:rPr sz="1600" b="1" spc="1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изучение</a:t>
            </a:r>
            <a:r>
              <a:rPr sz="1600" b="1" spc="5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00AFEF"/>
                </a:solidFill>
                <a:latin typeface="Arial"/>
                <a:cs typeface="Arial"/>
              </a:rPr>
              <a:t>учебного</a:t>
            </a:r>
            <a:r>
              <a:rPr sz="1600" b="1" spc="6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предмета</a:t>
            </a:r>
            <a:r>
              <a:rPr sz="1600" b="1" spc="7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AFEF"/>
                </a:solidFill>
                <a:latin typeface="Arial"/>
                <a:cs typeface="Arial"/>
              </a:rPr>
              <a:t>«История»</a:t>
            </a:r>
            <a:r>
              <a:rPr sz="1600" b="1" spc="4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AFEF"/>
                </a:solidFill>
                <a:latin typeface="Arial"/>
                <a:cs typeface="Arial"/>
              </a:rPr>
              <a:t>История</a:t>
            </a:r>
            <a:r>
              <a:rPr sz="1600" b="1" spc="5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00AFEF"/>
                </a:solidFill>
                <a:latin typeface="Arial"/>
                <a:cs typeface="Arial"/>
              </a:rPr>
              <a:t>России</a:t>
            </a:r>
            <a:r>
              <a:rPr sz="1600" b="1" spc="1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в</a:t>
            </a:r>
            <a:r>
              <a:rPr sz="1600" b="1" spc="1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9</a:t>
            </a:r>
            <a:r>
              <a:rPr sz="1600" b="1" spc="1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классе</a:t>
            </a:r>
            <a:r>
              <a:rPr sz="1600" b="1" spc="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должно</a:t>
            </a:r>
            <a:r>
              <a:rPr sz="1600" b="1" spc="3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AFEF"/>
                </a:solidFill>
                <a:latin typeface="Arial"/>
                <a:cs typeface="Arial"/>
              </a:rPr>
              <a:t>быть</a:t>
            </a:r>
            <a:r>
              <a:rPr sz="1600" b="1" spc="3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увеличено</a:t>
            </a:r>
            <a:r>
              <a:rPr sz="1600" b="1" spc="5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на</a:t>
            </a:r>
            <a:r>
              <a:rPr sz="1600" b="1" spc="1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14</a:t>
            </a:r>
            <a:r>
              <a:rPr sz="1600" b="1" spc="1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AFEF"/>
                </a:solidFill>
                <a:latin typeface="Arial"/>
                <a:cs typeface="Arial"/>
              </a:rPr>
              <a:t>учебных</a:t>
            </a:r>
            <a:r>
              <a:rPr sz="1600" b="1" spc="5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AFEF"/>
                </a:solidFill>
                <a:latin typeface="Arial"/>
                <a:cs typeface="Arial"/>
              </a:rPr>
              <a:t>часов.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2768453" y="0"/>
            <a:ext cx="671830" cy="7508240"/>
          </a:xfrm>
          <a:custGeom>
            <a:avLst/>
            <a:gdLst/>
            <a:ahLst/>
            <a:cxnLst/>
            <a:rect l="l" t="t" r="r" b="b"/>
            <a:pathLst>
              <a:path w="671830" h="7508240">
                <a:moveTo>
                  <a:pt x="671322" y="0"/>
                </a:moveTo>
                <a:lnTo>
                  <a:pt x="662141" y="0"/>
                </a:lnTo>
                <a:lnTo>
                  <a:pt x="0" y="3728085"/>
                </a:lnTo>
                <a:lnTo>
                  <a:pt x="671322" y="7507992"/>
                </a:lnTo>
                <a:lnTo>
                  <a:pt x="671322" y="0"/>
                </a:lnTo>
                <a:close/>
              </a:path>
            </a:pathLst>
          </a:custGeom>
          <a:solidFill>
            <a:srgbClr val="DCE6F1">
              <a:alpha val="678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1592" y="732028"/>
            <a:ext cx="273685" cy="6297930"/>
            <a:chOff x="191592" y="732028"/>
            <a:chExt cx="273685" cy="6297930"/>
          </a:xfrm>
        </p:grpSpPr>
        <p:sp>
          <p:nvSpPr>
            <p:cNvPr id="3" name="object 3"/>
            <p:cNvSpPr/>
            <p:nvPr/>
          </p:nvSpPr>
          <p:spPr>
            <a:xfrm>
              <a:off x="196354" y="732028"/>
              <a:ext cx="0" cy="6096000"/>
            </a:xfrm>
            <a:custGeom>
              <a:avLst/>
              <a:gdLst/>
              <a:ahLst/>
              <a:cxnLst/>
              <a:rect l="l" t="t" r="r" b="b"/>
              <a:pathLst>
                <a:path h="6096000">
                  <a:moveTo>
                    <a:pt x="0" y="6095809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9674" y="1945386"/>
              <a:ext cx="221678" cy="2660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3116" y="3132582"/>
              <a:ext cx="221665" cy="26606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9009" y="5786501"/>
              <a:ext cx="221678" cy="2660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4657" y="2776474"/>
              <a:ext cx="221678" cy="26593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2404" y="2357501"/>
              <a:ext cx="221665" cy="26606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7185" y="3493008"/>
              <a:ext cx="221665" cy="26606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0814" y="3870198"/>
              <a:ext cx="221665" cy="26606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3842" y="4233037"/>
              <a:ext cx="221665" cy="26593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5359" y="4577587"/>
              <a:ext cx="221665" cy="26593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2234" y="5000117"/>
              <a:ext cx="221678" cy="26593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3487" y="5380481"/>
              <a:ext cx="221678" cy="26606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2234" y="6110605"/>
              <a:ext cx="221678" cy="26601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5359" y="6465951"/>
              <a:ext cx="221665" cy="26602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0802" y="6763334"/>
              <a:ext cx="221678" cy="266026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504850" y="79629"/>
            <a:ext cx="29673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55" dirty="0">
                <a:solidFill>
                  <a:srgbClr val="000066"/>
                </a:solidFill>
              </a:rPr>
              <a:t>ФООП</a:t>
            </a:r>
            <a:r>
              <a:rPr sz="4000" spc="60" dirty="0">
                <a:solidFill>
                  <a:srgbClr val="000066"/>
                </a:solidFill>
              </a:rPr>
              <a:t> </a:t>
            </a:r>
            <a:r>
              <a:rPr sz="4000" spc="15" dirty="0">
                <a:solidFill>
                  <a:srgbClr val="000066"/>
                </a:solidFill>
              </a:rPr>
              <a:t>СОО</a:t>
            </a:r>
            <a:endParaRPr sz="4000"/>
          </a:p>
        </p:txBody>
      </p:sp>
      <p:sp>
        <p:nvSpPr>
          <p:cNvPr id="19" name="object 19"/>
          <p:cNvSpPr/>
          <p:nvPr/>
        </p:nvSpPr>
        <p:spPr>
          <a:xfrm>
            <a:off x="309499" y="960374"/>
            <a:ext cx="12125325" cy="635"/>
          </a:xfrm>
          <a:custGeom>
            <a:avLst/>
            <a:gdLst/>
            <a:ahLst/>
            <a:cxnLst/>
            <a:rect l="l" t="t" r="r" b="b"/>
            <a:pathLst>
              <a:path w="12125325" h="634">
                <a:moveTo>
                  <a:pt x="0" y="0"/>
                </a:moveTo>
                <a:lnTo>
                  <a:pt x="12125325" y="126"/>
                </a:lnTo>
              </a:path>
            </a:pathLst>
          </a:custGeom>
          <a:ln w="38100">
            <a:solidFill>
              <a:srgbClr val="000066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768453" y="0"/>
            <a:ext cx="671830" cy="7508240"/>
          </a:xfrm>
          <a:custGeom>
            <a:avLst/>
            <a:gdLst/>
            <a:ahLst/>
            <a:cxnLst/>
            <a:rect l="l" t="t" r="r" b="b"/>
            <a:pathLst>
              <a:path w="671830" h="7508240">
                <a:moveTo>
                  <a:pt x="671322" y="0"/>
                </a:moveTo>
                <a:lnTo>
                  <a:pt x="662141" y="0"/>
                </a:lnTo>
                <a:lnTo>
                  <a:pt x="0" y="3728085"/>
                </a:lnTo>
                <a:lnTo>
                  <a:pt x="671322" y="7507992"/>
                </a:lnTo>
                <a:lnTo>
                  <a:pt x="671322" y="0"/>
                </a:lnTo>
                <a:close/>
              </a:path>
            </a:pathLst>
          </a:custGeom>
          <a:solidFill>
            <a:srgbClr val="DCE6F1">
              <a:alpha val="678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47217" y="1124204"/>
            <a:ext cx="12604750" cy="6008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102995" algn="ctr">
              <a:lnSpc>
                <a:spcPts val="285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548ED4"/>
                </a:solidFill>
                <a:latin typeface="Arial"/>
                <a:cs typeface="Arial"/>
              </a:rPr>
              <a:t>ФЕДЕРАЛЬНЫЙ</a:t>
            </a:r>
            <a:r>
              <a:rPr sz="2400" b="1" spc="25" dirty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548ED4"/>
                </a:solidFill>
                <a:latin typeface="Arial"/>
                <a:cs typeface="Arial"/>
              </a:rPr>
              <a:t>УЧЕБНЫЙ</a:t>
            </a:r>
            <a:r>
              <a:rPr sz="2400" b="1" spc="-15" dirty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548ED4"/>
                </a:solidFill>
                <a:latin typeface="Arial"/>
                <a:cs typeface="Arial"/>
              </a:rPr>
              <a:t>ПЛАН</a:t>
            </a:r>
            <a:endParaRPr sz="2400">
              <a:latin typeface="Arial"/>
              <a:cs typeface="Arial"/>
            </a:endParaRPr>
          </a:p>
          <a:p>
            <a:pPr marR="1051560" algn="ctr">
              <a:lnSpc>
                <a:spcPts val="2370"/>
              </a:lnSpc>
            </a:pPr>
            <a:r>
              <a:rPr sz="2000" b="1" dirty="0">
                <a:solidFill>
                  <a:srgbClr val="A6A6A6"/>
                </a:solidFill>
                <a:latin typeface="Arial"/>
                <a:cs typeface="Arial"/>
              </a:rPr>
              <a:t>(19</a:t>
            </a:r>
            <a:r>
              <a:rPr sz="2000" b="1" spc="-6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A6A6A6"/>
                </a:solidFill>
                <a:latin typeface="Arial"/>
                <a:cs typeface="Arial"/>
              </a:rPr>
              <a:t>вариантов)</a:t>
            </a:r>
            <a:endParaRPr sz="2000">
              <a:latin typeface="Arial"/>
              <a:cs typeface="Arial"/>
            </a:endParaRPr>
          </a:p>
          <a:p>
            <a:pPr marL="12700" marR="5918200">
              <a:lnSpc>
                <a:spcPct val="100000"/>
              </a:lnSpc>
              <a:spcBef>
                <a:spcPts val="835"/>
              </a:spcBef>
            </a:pPr>
            <a:r>
              <a:rPr sz="1800" spc="-20" dirty="0">
                <a:latin typeface="Microsoft Sans Serif"/>
                <a:cs typeface="Microsoft Sans Serif"/>
              </a:rPr>
              <a:t>технологический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профиль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(математика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физика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(У)) 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технологический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профиль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(математика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и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информатика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(У)) </a:t>
            </a:r>
            <a:r>
              <a:rPr sz="1800" spc="-459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естественно-научный</a:t>
            </a:r>
            <a:r>
              <a:rPr sz="1800" spc="8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профиль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(химия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биология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(У))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Microsoft Sans Serif"/>
                <a:cs typeface="Microsoft Sans Serif"/>
              </a:rPr>
              <a:t>гуманитарный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профиль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(обществознание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литература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(У))</a:t>
            </a:r>
            <a:endParaRPr sz="1800">
              <a:latin typeface="Microsoft Sans Serif"/>
              <a:cs typeface="Microsoft Sans Serif"/>
            </a:endParaRPr>
          </a:p>
          <a:p>
            <a:pPr marL="12700" marR="5704840">
              <a:lnSpc>
                <a:spcPct val="100000"/>
              </a:lnSpc>
            </a:pPr>
            <a:r>
              <a:rPr sz="1800" spc="-20" dirty="0">
                <a:latin typeface="Microsoft Sans Serif"/>
                <a:cs typeface="Microsoft Sans Serif"/>
              </a:rPr>
              <a:t>гуманитарный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профиль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(иностранный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язык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литература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(У))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гуманитарный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профиль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(история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литература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(У))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latin typeface="Microsoft Sans Serif"/>
                <a:cs typeface="Microsoft Sans Serif"/>
              </a:rPr>
              <a:t>гуманитарный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профиль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(обществознание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и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история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(У))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Microsoft Sans Serif"/>
                <a:cs typeface="Microsoft Sans Serif"/>
              </a:rPr>
              <a:t>гуманитарный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профиль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(иностранный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язык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история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(У))</a:t>
            </a:r>
            <a:endParaRPr sz="1800">
              <a:latin typeface="Microsoft Sans Serif"/>
              <a:cs typeface="Microsoft Sans Serif"/>
            </a:endParaRPr>
          </a:p>
          <a:p>
            <a:pPr marL="12700" marR="4551680">
              <a:lnSpc>
                <a:spcPct val="100000"/>
              </a:lnSpc>
            </a:pPr>
            <a:r>
              <a:rPr sz="1800" spc="-20" dirty="0">
                <a:latin typeface="Microsoft Sans Serif"/>
                <a:cs typeface="Microsoft Sans Serif"/>
              </a:rPr>
              <a:t>гуманитарный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профиль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(обществознание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иностранный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язык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(У)) 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социально-экономический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профиль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(математика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обществознание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(У))</a:t>
            </a:r>
            <a:endParaRPr sz="1800">
              <a:latin typeface="Microsoft Sans Serif"/>
              <a:cs typeface="Microsoft Sans Serif"/>
            </a:endParaRPr>
          </a:p>
          <a:p>
            <a:pPr marL="12700" marR="3081655">
              <a:lnSpc>
                <a:spcPct val="100000"/>
              </a:lnSpc>
            </a:pPr>
            <a:r>
              <a:rPr sz="1800" spc="-15" dirty="0">
                <a:latin typeface="Microsoft Sans Serif"/>
                <a:cs typeface="Microsoft Sans Serif"/>
              </a:rPr>
              <a:t>социально-экономический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профиль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(математика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(У),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география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(У),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обществознание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(У)) </a:t>
            </a:r>
            <a:r>
              <a:rPr sz="1800" spc="-459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социально-экономический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профиль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(география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и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обществознание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(У)) 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универсальный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профиль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(2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учебных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предмета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определяет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ОО)</a:t>
            </a:r>
            <a:endParaRPr sz="1800">
              <a:latin typeface="Microsoft Sans Serif"/>
              <a:cs typeface="Microsoft Sans Serif"/>
            </a:endParaRPr>
          </a:p>
          <a:p>
            <a:pPr marL="12700" marR="1428115">
              <a:lnSpc>
                <a:spcPct val="100000"/>
              </a:lnSpc>
            </a:pPr>
            <a:r>
              <a:rPr sz="1800" spc="-20" dirty="0">
                <a:latin typeface="Microsoft Sans Serif"/>
                <a:cs typeface="Microsoft Sans Serif"/>
              </a:rPr>
              <a:t>технологический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профиль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изучением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родного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языка/родной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литературы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(математика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физика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(У)) 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технологический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профиль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изучением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родного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языка/родной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литературы</a:t>
            </a:r>
            <a:r>
              <a:rPr sz="1800" spc="-20" dirty="0">
                <a:latin typeface="Microsoft Sans Serif"/>
                <a:cs typeface="Microsoft Sans Serif"/>
              </a:rPr>
              <a:t>(математика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информатика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(У))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естественно-научный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профиль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изучением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родного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языка/родной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литературы</a:t>
            </a:r>
            <a:r>
              <a:rPr sz="1600" spc="8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(химия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биология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(У))</a:t>
            </a:r>
            <a:endParaRPr sz="18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spc="-15" dirty="0">
                <a:latin typeface="Microsoft Sans Serif"/>
                <a:cs typeface="Microsoft Sans Serif"/>
              </a:rPr>
              <a:t>социально-экономический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профиль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изучением</a:t>
            </a:r>
            <a:r>
              <a:rPr sz="1600" spc="9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родного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языка/родной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литературы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(математика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и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обществознание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(У))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гуманитарный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профиль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изучением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родного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языка/родной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литературы</a:t>
            </a:r>
            <a:r>
              <a:rPr sz="1600" spc="1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(обществознание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литература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(У)) 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универсальный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профиль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изучением</a:t>
            </a:r>
            <a:r>
              <a:rPr sz="1600" spc="8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родного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языка/родной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литературы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(2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учебных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предмета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(У)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определяет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ОО)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897866" y="7114244"/>
            <a:ext cx="247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b="1" dirty="0">
                <a:solidFill>
                  <a:srgbClr val="A6A6A6"/>
                </a:solidFill>
                <a:latin typeface="Arial"/>
                <a:cs typeface="Arial"/>
              </a:rPr>
              <a:t>14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1592" y="732028"/>
            <a:ext cx="277495" cy="6096000"/>
            <a:chOff x="191592" y="732028"/>
            <a:chExt cx="277495" cy="6096000"/>
          </a:xfrm>
        </p:grpSpPr>
        <p:sp>
          <p:nvSpPr>
            <p:cNvPr id="3" name="object 3"/>
            <p:cNvSpPr/>
            <p:nvPr/>
          </p:nvSpPr>
          <p:spPr>
            <a:xfrm>
              <a:off x="196354" y="732028"/>
              <a:ext cx="0" cy="6096000"/>
            </a:xfrm>
            <a:custGeom>
              <a:avLst/>
              <a:gdLst/>
              <a:ahLst/>
              <a:cxnLst/>
              <a:rect l="l" t="t" r="r" b="b"/>
              <a:pathLst>
                <a:path h="6096000">
                  <a:moveTo>
                    <a:pt x="0" y="6095809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3116" y="2055241"/>
              <a:ext cx="221665" cy="26593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814" y="3272028"/>
              <a:ext cx="221665" cy="2660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3321" y="2902712"/>
              <a:ext cx="221678" cy="2660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4657" y="2443353"/>
              <a:ext cx="221665" cy="26606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6786" y="5380481"/>
              <a:ext cx="221678" cy="266064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04850" y="79629"/>
            <a:ext cx="59721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55" dirty="0">
                <a:solidFill>
                  <a:srgbClr val="000066"/>
                </a:solidFill>
              </a:rPr>
              <a:t>ФООП</a:t>
            </a:r>
            <a:r>
              <a:rPr sz="4000" spc="120" dirty="0">
                <a:solidFill>
                  <a:srgbClr val="000066"/>
                </a:solidFill>
              </a:rPr>
              <a:t> </a:t>
            </a:r>
            <a:r>
              <a:rPr sz="4000" spc="55" dirty="0">
                <a:solidFill>
                  <a:srgbClr val="000066"/>
                </a:solidFill>
              </a:rPr>
              <a:t>НОО,</a:t>
            </a:r>
            <a:r>
              <a:rPr sz="4000" spc="130" dirty="0">
                <a:solidFill>
                  <a:srgbClr val="000066"/>
                </a:solidFill>
              </a:rPr>
              <a:t> </a:t>
            </a:r>
            <a:r>
              <a:rPr sz="4000" spc="55" dirty="0">
                <a:solidFill>
                  <a:srgbClr val="000066"/>
                </a:solidFill>
              </a:rPr>
              <a:t>ООО,</a:t>
            </a:r>
            <a:r>
              <a:rPr sz="4000" spc="130" dirty="0">
                <a:solidFill>
                  <a:srgbClr val="000066"/>
                </a:solidFill>
              </a:rPr>
              <a:t> </a:t>
            </a:r>
            <a:r>
              <a:rPr sz="4000" spc="15" dirty="0">
                <a:solidFill>
                  <a:srgbClr val="000066"/>
                </a:solidFill>
              </a:rPr>
              <a:t>СОО</a:t>
            </a:r>
            <a:endParaRPr sz="4000"/>
          </a:p>
        </p:txBody>
      </p:sp>
      <p:sp>
        <p:nvSpPr>
          <p:cNvPr id="10" name="object 10"/>
          <p:cNvSpPr/>
          <p:nvPr/>
        </p:nvSpPr>
        <p:spPr>
          <a:xfrm>
            <a:off x="309499" y="960374"/>
            <a:ext cx="12125325" cy="635"/>
          </a:xfrm>
          <a:custGeom>
            <a:avLst/>
            <a:gdLst/>
            <a:ahLst/>
            <a:cxnLst/>
            <a:rect l="l" t="t" r="r" b="b"/>
            <a:pathLst>
              <a:path w="12125325" h="634">
                <a:moveTo>
                  <a:pt x="0" y="0"/>
                </a:moveTo>
                <a:lnTo>
                  <a:pt x="12125325" y="126"/>
                </a:lnTo>
              </a:path>
            </a:pathLst>
          </a:custGeom>
          <a:ln w="38100">
            <a:solidFill>
              <a:srgbClr val="000066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768453" y="0"/>
            <a:ext cx="671830" cy="7508240"/>
          </a:xfrm>
          <a:custGeom>
            <a:avLst/>
            <a:gdLst/>
            <a:ahLst/>
            <a:cxnLst/>
            <a:rect l="l" t="t" r="r" b="b"/>
            <a:pathLst>
              <a:path w="671830" h="7508240">
                <a:moveTo>
                  <a:pt x="671322" y="0"/>
                </a:moveTo>
                <a:lnTo>
                  <a:pt x="662141" y="0"/>
                </a:lnTo>
                <a:lnTo>
                  <a:pt x="0" y="3728085"/>
                </a:lnTo>
                <a:lnTo>
                  <a:pt x="671322" y="7507992"/>
                </a:lnTo>
                <a:lnTo>
                  <a:pt x="671322" y="0"/>
                </a:lnTo>
                <a:close/>
              </a:path>
            </a:pathLst>
          </a:custGeom>
          <a:solidFill>
            <a:srgbClr val="DCE6F1">
              <a:alpha val="678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31621" y="1124204"/>
            <a:ext cx="9979025" cy="5762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40889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548ED4"/>
                </a:solidFill>
                <a:latin typeface="Arial"/>
                <a:cs typeface="Arial"/>
              </a:rPr>
              <a:t>ФЕДЕРАЛЬНЫЙ</a:t>
            </a:r>
            <a:r>
              <a:rPr sz="2400" b="1" spc="25" dirty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548ED4"/>
                </a:solidFill>
                <a:latin typeface="Arial"/>
                <a:cs typeface="Arial"/>
              </a:rPr>
              <a:t>КАЛЕНДАРНЫЙ</a:t>
            </a:r>
            <a:r>
              <a:rPr sz="2400" b="1" spc="30" dirty="0">
                <a:solidFill>
                  <a:srgbClr val="548ED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548ED4"/>
                </a:solidFill>
                <a:latin typeface="Arial"/>
                <a:cs typeface="Arial"/>
              </a:rPr>
              <a:t>УЧЕБНЫЙ </a:t>
            </a:r>
            <a:r>
              <a:rPr sz="2400" b="1" spc="-50" dirty="0">
                <a:solidFill>
                  <a:srgbClr val="548ED4"/>
                </a:solidFill>
                <a:latin typeface="Arial"/>
                <a:cs typeface="Arial"/>
              </a:rPr>
              <a:t>ГРАФИК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Microsoft Sans Serif"/>
                <a:cs typeface="Microsoft Sans Serif"/>
              </a:rPr>
              <a:t>Организация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образовательной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деятельности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470" dirty="0">
                <a:latin typeface="Microsoft Sans Serif"/>
                <a:cs typeface="Microsoft Sans Serif"/>
              </a:rPr>
              <a:t>–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по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учебным</a:t>
            </a:r>
            <a:r>
              <a:rPr sz="1800" spc="7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четвертям.</a:t>
            </a:r>
            <a:endParaRPr sz="1800">
              <a:latin typeface="Microsoft Sans Serif"/>
              <a:cs typeface="Microsoft Sans Serif"/>
            </a:endParaRPr>
          </a:p>
          <a:p>
            <a:pPr marL="12700" marR="2051050">
              <a:lnSpc>
                <a:spcPts val="3240"/>
              </a:lnSpc>
              <a:spcBef>
                <a:spcPts val="285"/>
              </a:spcBef>
            </a:pPr>
            <a:r>
              <a:rPr sz="1800" spc="-15" dirty="0">
                <a:latin typeface="Microsoft Sans Serif"/>
                <a:cs typeface="Microsoft Sans Serif"/>
              </a:rPr>
              <a:t>Продолжительность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учебного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года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spc="745" dirty="0">
                <a:latin typeface="Microsoft Sans Serif"/>
                <a:cs typeface="Microsoft Sans Serif"/>
              </a:rPr>
              <a:t>—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34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недели,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1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классе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745" dirty="0">
                <a:latin typeface="Microsoft Sans Serif"/>
                <a:cs typeface="Microsoft Sans Serif"/>
              </a:rPr>
              <a:t>—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33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недели.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Учебный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год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начинается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1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сентября,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заканчивается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20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мая.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800" spc="-15" dirty="0">
                <a:latin typeface="Microsoft Sans Serif"/>
                <a:cs typeface="Microsoft Sans Serif"/>
              </a:rPr>
              <a:t>Продолжительность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учебных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четвертей:</a:t>
            </a:r>
            <a:endParaRPr sz="1800">
              <a:latin typeface="Microsoft Sans Serif"/>
              <a:cs typeface="Microsoft Sans Serif"/>
            </a:endParaRPr>
          </a:p>
          <a:p>
            <a:pPr marL="139065" indent="-127000">
              <a:lnSpc>
                <a:spcPct val="100000"/>
              </a:lnSpc>
              <a:spcBef>
                <a:spcPts val="1080"/>
              </a:spcBef>
              <a:buAutoNum type="romanUcPeriod"/>
              <a:tabLst>
                <a:tab pos="139700" algn="l"/>
              </a:tabLst>
            </a:pPr>
            <a:r>
              <a:rPr sz="1800" spc="-25" dirty="0">
                <a:latin typeface="Microsoft Sans Serif"/>
                <a:cs typeface="Microsoft Sans Serif"/>
              </a:rPr>
              <a:t>четверть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470" dirty="0">
                <a:latin typeface="Microsoft Sans Serif"/>
                <a:cs typeface="Microsoft Sans Serif"/>
              </a:rPr>
              <a:t>–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8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учебных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недель;</a:t>
            </a:r>
            <a:endParaRPr sz="1800">
              <a:latin typeface="Microsoft Sans Serif"/>
              <a:cs typeface="Microsoft Sans Serif"/>
            </a:endParaRPr>
          </a:p>
          <a:p>
            <a:pPr marL="203200" indent="-191135">
              <a:lnSpc>
                <a:spcPct val="100000"/>
              </a:lnSpc>
              <a:spcBef>
                <a:spcPts val="1085"/>
              </a:spcBef>
              <a:buAutoNum type="romanUcPeriod"/>
              <a:tabLst>
                <a:tab pos="203835" algn="l"/>
              </a:tabLst>
            </a:pPr>
            <a:r>
              <a:rPr sz="1800" spc="-20" dirty="0">
                <a:latin typeface="Microsoft Sans Serif"/>
                <a:cs typeface="Microsoft Sans Serif"/>
              </a:rPr>
              <a:t>четверть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475" dirty="0">
                <a:latin typeface="Microsoft Sans Serif"/>
                <a:cs typeface="Microsoft Sans Serif"/>
              </a:rPr>
              <a:t>–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8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учебных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недель;</a:t>
            </a:r>
            <a:endParaRPr sz="1800">
              <a:latin typeface="Microsoft Sans Serif"/>
              <a:cs typeface="Microsoft Sans Serif"/>
            </a:endParaRPr>
          </a:p>
          <a:p>
            <a:pPr marL="12700" marR="1755775">
              <a:lnSpc>
                <a:spcPct val="150000"/>
              </a:lnSpc>
              <a:buAutoNum type="romanUcPeriod"/>
              <a:tabLst>
                <a:tab pos="267970" algn="l"/>
              </a:tabLst>
            </a:pPr>
            <a:r>
              <a:rPr sz="1800" spc="-25" dirty="0">
                <a:latin typeface="Microsoft Sans Serif"/>
                <a:cs typeface="Microsoft Sans Serif"/>
              </a:rPr>
              <a:t>четверть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470" dirty="0">
                <a:latin typeface="Microsoft Sans Serif"/>
                <a:cs typeface="Microsoft Sans Serif"/>
              </a:rPr>
              <a:t>–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10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учебных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недель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(для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2-11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кл.),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9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учебных</a:t>
            </a:r>
            <a:r>
              <a:rPr sz="1800" spc="7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недель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(для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1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кл.);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IV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четверть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470" dirty="0">
                <a:latin typeface="Microsoft Sans Serif"/>
                <a:cs typeface="Microsoft Sans Serif"/>
              </a:rPr>
              <a:t>–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8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учебных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недель.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15" dirty="0">
                <a:latin typeface="Microsoft Sans Serif"/>
                <a:cs typeface="Microsoft Sans Serif"/>
              </a:rPr>
              <a:t>Продолжительность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каникул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:</a:t>
            </a:r>
            <a:endParaRPr sz="1800">
              <a:latin typeface="Microsoft Sans Serif"/>
              <a:cs typeface="Microsoft Sans Serif"/>
            </a:endParaRPr>
          </a:p>
          <a:p>
            <a:pPr marL="12700" marR="3450590">
              <a:lnSpc>
                <a:spcPct val="150000"/>
              </a:lnSpc>
            </a:pPr>
            <a:r>
              <a:rPr sz="1800" spc="-15" dirty="0">
                <a:latin typeface="Microsoft Sans Serif"/>
                <a:cs typeface="Microsoft Sans Serif"/>
              </a:rPr>
              <a:t>по </a:t>
            </a:r>
            <a:r>
              <a:rPr sz="1800" spc="-20" dirty="0">
                <a:latin typeface="Microsoft Sans Serif"/>
                <a:cs typeface="Microsoft Sans Serif"/>
              </a:rPr>
              <a:t>окончании </a:t>
            </a:r>
            <a:r>
              <a:rPr sz="1800" dirty="0">
                <a:latin typeface="Microsoft Sans Serif"/>
                <a:cs typeface="Microsoft Sans Serif"/>
              </a:rPr>
              <a:t>I, II, III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четверти </a:t>
            </a:r>
            <a:r>
              <a:rPr sz="1800" spc="470" dirty="0">
                <a:latin typeface="Microsoft Sans Serif"/>
                <a:cs typeface="Microsoft Sans Serif"/>
              </a:rPr>
              <a:t>– </a:t>
            </a:r>
            <a:r>
              <a:rPr sz="1800" dirty="0">
                <a:latin typeface="Microsoft Sans Serif"/>
                <a:cs typeface="Microsoft Sans Serif"/>
              </a:rPr>
              <a:t>9 </a:t>
            </a:r>
            <a:r>
              <a:rPr sz="1800" spc="-10" dirty="0">
                <a:latin typeface="Microsoft Sans Serif"/>
                <a:cs typeface="Microsoft Sans Serif"/>
              </a:rPr>
              <a:t>календарных дней 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дополнительные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каникулы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470" dirty="0">
                <a:latin typeface="Microsoft Sans Serif"/>
                <a:cs typeface="Microsoft Sans Serif"/>
              </a:rPr>
              <a:t>–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9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календарных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дней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(для</a:t>
            </a:r>
            <a:r>
              <a:rPr sz="1800" dirty="0">
                <a:latin typeface="Microsoft Sans Serif"/>
                <a:cs typeface="Microsoft Sans Serif"/>
              </a:rPr>
              <a:t> 1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кл.);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15" dirty="0">
                <a:latin typeface="Microsoft Sans Serif"/>
                <a:cs typeface="Microsoft Sans Serif"/>
              </a:rPr>
              <a:t>по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окончании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учебного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года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(летние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каникулы)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470" dirty="0">
                <a:latin typeface="Microsoft Sans Serif"/>
                <a:cs typeface="Microsoft Sans Serif"/>
              </a:rPr>
              <a:t>–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не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менее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8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недель.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897866" y="7114244"/>
            <a:ext cx="2470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b="1" dirty="0">
                <a:solidFill>
                  <a:srgbClr val="A6A6A6"/>
                </a:solidFill>
                <a:latin typeface="Arial"/>
                <a:cs typeface="Arial"/>
              </a:rPr>
              <a:t>15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696390" y="0"/>
            <a:ext cx="3743960" cy="7584440"/>
            <a:chOff x="9696390" y="0"/>
            <a:chExt cx="3743960" cy="7584440"/>
          </a:xfrm>
        </p:grpSpPr>
        <p:sp>
          <p:nvSpPr>
            <p:cNvPr id="3" name="object 3"/>
            <p:cNvSpPr/>
            <p:nvPr/>
          </p:nvSpPr>
          <p:spPr>
            <a:xfrm>
              <a:off x="12434824" y="198374"/>
              <a:ext cx="762000" cy="838200"/>
            </a:xfrm>
            <a:custGeom>
              <a:avLst/>
              <a:gdLst/>
              <a:ahLst/>
              <a:cxnLst/>
              <a:rect l="l" t="t" r="r" b="b"/>
              <a:pathLst>
                <a:path w="762000" h="838200">
                  <a:moveTo>
                    <a:pt x="761999" y="0"/>
                  </a:moveTo>
                  <a:lnTo>
                    <a:pt x="0" y="0"/>
                  </a:lnTo>
                  <a:lnTo>
                    <a:pt x="0" y="838200"/>
                  </a:lnTo>
                  <a:lnTo>
                    <a:pt x="761999" y="838200"/>
                  </a:lnTo>
                  <a:lnTo>
                    <a:pt x="7619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717659" y="0"/>
              <a:ext cx="3722370" cy="7559675"/>
            </a:xfrm>
            <a:custGeom>
              <a:avLst/>
              <a:gdLst/>
              <a:ahLst/>
              <a:cxnLst/>
              <a:rect l="l" t="t" r="r" b="b"/>
              <a:pathLst>
                <a:path w="3722369" h="7559675">
                  <a:moveTo>
                    <a:pt x="3722116" y="0"/>
                  </a:moveTo>
                  <a:lnTo>
                    <a:pt x="0" y="0"/>
                  </a:lnTo>
                  <a:lnTo>
                    <a:pt x="0" y="7559674"/>
                  </a:lnTo>
                  <a:lnTo>
                    <a:pt x="3101721" y="7559674"/>
                  </a:lnTo>
                  <a:lnTo>
                    <a:pt x="3722116" y="6939318"/>
                  </a:lnTo>
                  <a:lnTo>
                    <a:pt x="3722116" y="0"/>
                  </a:lnTo>
                  <a:close/>
                </a:path>
              </a:pathLst>
            </a:custGeom>
            <a:solidFill>
              <a:srgbClr val="DCE6F1">
                <a:alpha val="6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61776" y="172212"/>
              <a:ext cx="886968" cy="12009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88446" y="198450"/>
              <a:ext cx="780592" cy="109377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710677" y="0"/>
              <a:ext cx="6985" cy="7555865"/>
            </a:xfrm>
            <a:custGeom>
              <a:avLst/>
              <a:gdLst/>
              <a:ahLst/>
              <a:cxnLst/>
              <a:rect l="l" t="t" r="r" b="b"/>
              <a:pathLst>
                <a:path w="6984" h="7555865">
                  <a:moveTo>
                    <a:pt x="6981" y="7555767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000066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97167" y="6523482"/>
            <a:ext cx="45720" cy="862330"/>
          </a:xfrm>
          <a:custGeom>
            <a:avLst/>
            <a:gdLst/>
            <a:ahLst/>
            <a:cxnLst/>
            <a:rect l="l" t="t" r="r" b="b"/>
            <a:pathLst>
              <a:path w="45720" h="862329">
                <a:moveTo>
                  <a:pt x="45718" y="0"/>
                </a:moveTo>
                <a:lnTo>
                  <a:pt x="0" y="0"/>
                </a:lnTo>
                <a:lnTo>
                  <a:pt x="0" y="862190"/>
                </a:lnTo>
                <a:lnTo>
                  <a:pt x="45718" y="862190"/>
                </a:lnTo>
                <a:lnTo>
                  <a:pt x="45718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94259" y="180848"/>
            <a:ext cx="6975475" cy="915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865"/>
              </a:lnSpc>
              <a:spcBef>
                <a:spcPts val="95"/>
              </a:spcBef>
            </a:pPr>
            <a:r>
              <a:rPr spc="60" dirty="0"/>
              <a:t>ВНЕСЕНИЕ</a:t>
            </a:r>
            <a:r>
              <a:rPr spc="95" dirty="0"/>
              <a:t> </a:t>
            </a:r>
            <a:r>
              <a:rPr spc="65" dirty="0"/>
              <a:t>ИЗМЕНЕНИЙ</a:t>
            </a:r>
          </a:p>
          <a:p>
            <a:pPr marL="85725">
              <a:lnSpc>
                <a:spcPts val="3145"/>
              </a:lnSpc>
            </a:pPr>
            <a:r>
              <a:rPr sz="1800" dirty="0"/>
              <a:t>№</a:t>
            </a:r>
            <a:r>
              <a:rPr sz="1800" spc="165" dirty="0"/>
              <a:t> </a:t>
            </a:r>
            <a:r>
              <a:rPr sz="1800" spc="65" dirty="0"/>
              <a:t>ФЗ-273</a:t>
            </a:r>
            <a:r>
              <a:rPr sz="1800" spc="130" dirty="0"/>
              <a:t> </a:t>
            </a:r>
            <a:r>
              <a:rPr sz="1800" spc="50" dirty="0"/>
              <a:t>«Об</a:t>
            </a:r>
            <a:r>
              <a:rPr sz="1800" spc="150" dirty="0"/>
              <a:t> </a:t>
            </a:r>
            <a:r>
              <a:rPr sz="1800" spc="65" dirty="0"/>
              <a:t>образовании</a:t>
            </a:r>
            <a:r>
              <a:rPr sz="1800" spc="130" dirty="0"/>
              <a:t> </a:t>
            </a:r>
            <a:r>
              <a:rPr sz="1800" dirty="0"/>
              <a:t>в</a:t>
            </a:r>
            <a:r>
              <a:rPr sz="1800" spc="165" dirty="0"/>
              <a:t> </a:t>
            </a:r>
            <a:r>
              <a:rPr sz="1800" spc="60" dirty="0"/>
              <a:t>Российской</a:t>
            </a:r>
            <a:r>
              <a:rPr sz="1800" spc="130" dirty="0"/>
              <a:t> </a:t>
            </a:r>
            <a:r>
              <a:rPr sz="1800" spc="75" dirty="0"/>
              <a:t>Федерации»</a:t>
            </a:r>
            <a:r>
              <a:rPr sz="2800" spc="75" dirty="0">
                <a:solidFill>
                  <a:srgbClr val="00AFEF"/>
                </a:solidFill>
              </a:rPr>
              <a:t>*</a:t>
            </a:r>
            <a:endParaRPr sz="2800"/>
          </a:p>
        </p:txBody>
      </p:sp>
      <p:sp>
        <p:nvSpPr>
          <p:cNvPr id="10" name="object 10"/>
          <p:cNvSpPr txBox="1"/>
          <p:nvPr/>
        </p:nvSpPr>
        <p:spPr>
          <a:xfrm>
            <a:off x="9870567" y="1354963"/>
            <a:ext cx="3364865" cy="1083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200" algn="ctr">
              <a:lnSpc>
                <a:spcPts val="1675"/>
              </a:lnSpc>
              <a:spcBef>
                <a:spcPts val="105"/>
              </a:spcBef>
            </a:pPr>
            <a:r>
              <a:rPr sz="1400" b="1" dirty="0">
                <a:solidFill>
                  <a:srgbClr val="375F92"/>
                </a:solidFill>
                <a:latin typeface="Arial"/>
                <a:cs typeface="Arial"/>
              </a:rPr>
              <a:t>Ч.</a:t>
            </a:r>
            <a:r>
              <a:rPr sz="1400" b="1" spc="-2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375F92"/>
                </a:solidFill>
                <a:latin typeface="Arial"/>
                <a:cs typeface="Arial"/>
              </a:rPr>
              <a:t>10</a:t>
            </a:r>
            <a:r>
              <a:rPr sz="1400" b="1" spc="-4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375F92"/>
                </a:solidFill>
                <a:latin typeface="Arial"/>
                <a:cs typeface="Arial"/>
              </a:rPr>
              <a:t>СТ.</a:t>
            </a:r>
            <a:r>
              <a:rPr sz="1400" b="1" spc="-2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375F92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  <a:p>
            <a:pPr marL="63500">
              <a:lnSpc>
                <a:spcPts val="1675"/>
              </a:lnSpc>
              <a:tabLst>
                <a:tab pos="438150" algn="l"/>
              </a:tabLst>
            </a:pPr>
            <a:r>
              <a:rPr sz="1400" dirty="0">
                <a:latin typeface="Calibri"/>
                <a:cs typeface="Calibri"/>
              </a:rPr>
              <a:t>10</a:t>
            </a:r>
            <a:r>
              <a:rPr sz="1350" baseline="24691" dirty="0">
                <a:latin typeface="Calibri"/>
                <a:cs typeface="Calibri"/>
              </a:rPr>
              <a:t>1	</a:t>
            </a:r>
            <a:r>
              <a:rPr sz="1000" spc="-15" dirty="0">
                <a:latin typeface="Microsoft Sans Serif"/>
                <a:cs typeface="Microsoft Sans Serif"/>
              </a:rPr>
              <a:t>Федеральная</a:t>
            </a:r>
            <a:r>
              <a:rPr sz="1000" spc="39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основная</a:t>
            </a:r>
            <a:r>
              <a:rPr sz="1000" spc="409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общеобразовательная</a:t>
            </a:r>
            <a:endParaRPr sz="1000">
              <a:latin typeface="Microsoft Sans Serif"/>
              <a:cs typeface="Microsoft Sans Serif"/>
            </a:endParaRPr>
          </a:p>
          <a:p>
            <a:pPr marL="63500" marR="55880" algn="just">
              <a:lnSpc>
                <a:spcPct val="100000"/>
              </a:lnSpc>
              <a:spcBef>
                <a:spcPts val="170"/>
              </a:spcBef>
            </a:pPr>
            <a:r>
              <a:rPr sz="1000" spc="-15" dirty="0">
                <a:latin typeface="Microsoft Sans Serif"/>
                <a:cs typeface="Microsoft Sans Serif"/>
              </a:rPr>
              <a:t>программа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-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учебно-методическая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документация, </a:t>
            </a:r>
            <a:r>
              <a:rPr sz="1000" spc="-254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определяющая</a:t>
            </a:r>
            <a:r>
              <a:rPr sz="1000" spc="-5" dirty="0">
                <a:latin typeface="Microsoft Sans Serif"/>
                <a:cs typeface="Microsoft Sans Serif"/>
              </a:rPr>
              <a:t> единые</a:t>
            </a:r>
            <a:r>
              <a:rPr sz="1000" dirty="0">
                <a:latin typeface="Microsoft Sans Serif"/>
                <a:cs typeface="Microsoft Sans Serif"/>
              </a:rPr>
              <a:t> для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Российской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Федерации 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базовые</a:t>
            </a:r>
            <a:r>
              <a:rPr sz="1000" spc="-10" dirty="0">
                <a:latin typeface="Microsoft Sans Serif"/>
                <a:cs typeface="Microsoft Sans Serif"/>
              </a:rPr>
              <a:t> объем</a:t>
            </a:r>
            <a:r>
              <a:rPr sz="1000" spc="-5" dirty="0">
                <a:latin typeface="Microsoft Sans Serif"/>
                <a:cs typeface="Microsoft Sans Serif"/>
              </a:rPr>
              <a:t> и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содержание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образования 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определенного</a:t>
            </a:r>
            <a:r>
              <a:rPr sz="1000" spc="430" dirty="0">
                <a:latin typeface="Microsoft Sans Serif"/>
                <a:cs typeface="Microsoft Sans Serif"/>
              </a:rPr>
              <a:t>  </a:t>
            </a:r>
            <a:r>
              <a:rPr sz="1000" spc="-10" dirty="0">
                <a:latin typeface="Microsoft Sans Serif"/>
                <a:cs typeface="Microsoft Sans Serif"/>
              </a:rPr>
              <a:t>уровня</a:t>
            </a:r>
            <a:r>
              <a:rPr sz="1000" spc="430" dirty="0">
                <a:latin typeface="Microsoft Sans Serif"/>
                <a:cs typeface="Microsoft Sans Serif"/>
              </a:rPr>
              <a:t> </a:t>
            </a:r>
            <a:r>
              <a:rPr sz="1000" spc="434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и</a:t>
            </a:r>
            <a:r>
              <a:rPr sz="1000" spc="425" dirty="0">
                <a:latin typeface="Microsoft Sans Serif"/>
                <a:cs typeface="Microsoft Sans Serif"/>
              </a:rPr>
              <a:t> </a:t>
            </a:r>
            <a:r>
              <a:rPr sz="1000" spc="43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(или)    </a:t>
            </a:r>
            <a:r>
              <a:rPr sz="1000" spc="7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определенной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921367" y="2412873"/>
            <a:ext cx="3261360" cy="594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Microsoft Sans Serif"/>
                <a:cs typeface="Microsoft Sans Serif"/>
              </a:rPr>
              <a:t>направленности,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планируемые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результаты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освоения </a:t>
            </a:r>
            <a:r>
              <a:rPr sz="1000" spc="-254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образовательной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программы.</a:t>
            </a:r>
            <a:endParaRPr sz="1000">
              <a:latin typeface="Microsoft Sans Serif"/>
              <a:cs typeface="Microsoft Sans Serif"/>
            </a:endParaRPr>
          </a:p>
          <a:p>
            <a:pPr marL="116839" algn="ctr">
              <a:lnSpc>
                <a:spcPct val="100000"/>
              </a:lnSpc>
              <a:spcBef>
                <a:spcPts val="405"/>
              </a:spcBef>
            </a:pPr>
            <a:r>
              <a:rPr sz="1400" b="1" dirty="0">
                <a:solidFill>
                  <a:srgbClr val="375F92"/>
                </a:solidFill>
                <a:latin typeface="Arial"/>
                <a:cs typeface="Arial"/>
              </a:rPr>
              <a:t>Ч. 6</a:t>
            </a:r>
            <a:r>
              <a:rPr sz="1400" b="1" spc="-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375F92"/>
                </a:solidFill>
                <a:latin typeface="Arial"/>
                <a:cs typeface="Arial"/>
              </a:rPr>
              <a:t>С</a:t>
            </a:r>
            <a:r>
              <a:rPr sz="1400" b="1" spc="-165" dirty="0">
                <a:solidFill>
                  <a:srgbClr val="375F92"/>
                </a:solidFill>
                <a:latin typeface="Arial"/>
                <a:cs typeface="Arial"/>
              </a:rPr>
              <a:t>Т</a:t>
            </a:r>
            <a:r>
              <a:rPr sz="1400" b="1" dirty="0">
                <a:solidFill>
                  <a:srgbClr val="375F92"/>
                </a:solidFill>
                <a:latin typeface="Arial"/>
                <a:cs typeface="Arial"/>
              </a:rPr>
              <a:t>.</a:t>
            </a:r>
            <a:r>
              <a:rPr sz="1400" b="1" spc="-1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375F92"/>
                </a:solidFill>
                <a:latin typeface="Arial"/>
                <a:cs typeface="Arial"/>
              </a:rPr>
              <a:t>12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895967" y="2892298"/>
            <a:ext cx="226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100" spc="7" baseline="-15873" dirty="0">
                <a:latin typeface="Calibri"/>
                <a:cs typeface="Calibri"/>
              </a:rPr>
              <a:t>6</a:t>
            </a:r>
            <a:r>
              <a:rPr sz="900" spc="5" dirty="0"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169779" y="2997454"/>
            <a:ext cx="30111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5" dirty="0">
                <a:latin typeface="Microsoft Sans Serif"/>
                <a:cs typeface="Microsoft Sans Serif"/>
              </a:rPr>
              <a:t>Организация,</a:t>
            </a:r>
            <a:r>
              <a:rPr sz="1000" spc="125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осуществляющая</a:t>
            </a:r>
            <a:r>
              <a:rPr sz="1000" spc="13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образовательную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921367" y="3181857"/>
            <a:ext cx="201739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050290" algn="l"/>
                <a:tab pos="1417320" algn="l"/>
              </a:tabLst>
            </a:pPr>
            <a:r>
              <a:rPr sz="1000" spc="-15" dirty="0">
                <a:latin typeface="Microsoft Sans Serif"/>
                <a:cs typeface="Microsoft Sans Serif"/>
              </a:rPr>
              <a:t>д</a:t>
            </a:r>
            <a:r>
              <a:rPr sz="1000" spc="-10" dirty="0">
                <a:latin typeface="Microsoft Sans Serif"/>
                <a:cs typeface="Microsoft Sans Serif"/>
              </a:rPr>
              <a:t>еят</a:t>
            </a:r>
            <a:r>
              <a:rPr sz="1000" dirty="0">
                <a:latin typeface="Microsoft Sans Serif"/>
                <a:cs typeface="Microsoft Sans Serif"/>
              </a:rPr>
              <a:t>е</a:t>
            </a:r>
            <a:r>
              <a:rPr sz="1000" spc="15" dirty="0">
                <a:latin typeface="Microsoft Sans Serif"/>
                <a:cs typeface="Microsoft Sans Serif"/>
              </a:rPr>
              <a:t>л</a:t>
            </a:r>
            <a:r>
              <a:rPr sz="1000" spc="-5" dirty="0">
                <a:latin typeface="Microsoft Sans Serif"/>
                <a:cs typeface="Microsoft Sans Serif"/>
              </a:rPr>
              <a:t>ьность</a:t>
            </a:r>
            <a:r>
              <a:rPr sz="1000" dirty="0">
                <a:latin typeface="Microsoft Sans Serif"/>
                <a:cs typeface="Microsoft Sans Serif"/>
              </a:rPr>
              <a:t>	</a:t>
            </a:r>
            <a:r>
              <a:rPr sz="1000" spc="-10" dirty="0">
                <a:latin typeface="Microsoft Sans Serif"/>
                <a:cs typeface="Microsoft Sans Serif"/>
              </a:rPr>
              <a:t>по</a:t>
            </a:r>
            <a:r>
              <a:rPr sz="1000" dirty="0">
                <a:latin typeface="Microsoft Sans Serif"/>
                <a:cs typeface="Microsoft Sans Serif"/>
              </a:rPr>
              <a:t>	и</a:t>
            </a:r>
            <a:r>
              <a:rPr sz="1000" spc="-20" dirty="0">
                <a:latin typeface="Microsoft Sans Serif"/>
                <a:cs typeface="Microsoft Sans Serif"/>
              </a:rPr>
              <a:t>ме</a:t>
            </a:r>
            <a:r>
              <a:rPr sz="1000" spc="-5" dirty="0">
                <a:latin typeface="Microsoft Sans Serif"/>
                <a:cs typeface="Microsoft Sans Serif"/>
              </a:rPr>
              <a:t>ю</a:t>
            </a:r>
            <a:r>
              <a:rPr sz="1000" dirty="0">
                <a:latin typeface="Microsoft Sans Serif"/>
                <a:cs typeface="Microsoft Sans Serif"/>
              </a:rPr>
              <a:t>щи</a:t>
            </a:r>
            <a:r>
              <a:rPr sz="1000" spc="-20" dirty="0">
                <a:latin typeface="Microsoft Sans Serif"/>
                <a:cs typeface="Microsoft Sans Serif"/>
              </a:rPr>
              <a:t>м  </a:t>
            </a:r>
            <a:r>
              <a:rPr sz="1000" spc="-15" dirty="0">
                <a:latin typeface="Microsoft Sans Serif"/>
                <a:cs typeface="Microsoft Sans Serif"/>
              </a:rPr>
              <a:t>аккредитацию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059794" y="3334258"/>
            <a:ext cx="10915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Microsoft Sans Serif"/>
                <a:cs typeface="Microsoft Sans Serif"/>
              </a:rPr>
              <a:t>образовательным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142089" y="3181857"/>
            <a:ext cx="1042669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1625" marR="5080" indent="-28956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Microsoft Sans Serif"/>
                <a:cs typeface="Microsoft Sans Serif"/>
              </a:rPr>
              <a:t>государственную </a:t>
            </a:r>
            <a:r>
              <a:rPr sz="1000" spc="-254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пр</a:t>
            </a:r>
            <a:r>
              <a:rPr sz="1000" spc="-15" dirty="0">
                <a:latin typeface="Microsoft Sans Serif"/>
                <a:cs typeface="Microsoft Sans Serif"/>
              </a:rPr>
              <a:t>о</a:t>
            </a:r>
            <a:r>
              <a:rPr sz="1000" spc="-25" dirty="0">
                <a:latin typeface="Microsoft Sans Serif"/>
                <a:cs typeface="Microsoft Sans Serif"/>
              </a:rPr>
              <a:t>г</a:t>
            </a:r>
            <a:r>
              <a:rPr sz="1000" spc="-10" dirty="0">
                <a:latin typeface="Microsoft Sans Serif"/>
                <a:cs typeface="Microsoft Sans Serif"/>
              </a:rPr>
              <a:t>ра</a:t>
            </a:r>
            <a:r>
              <a:rPr sz="1000" spc="-30" dirty="0">
                <a:latin typeface="Microsoft Sans Serif"/>
                <a:cs typeface="Microsoft Sans Serif"/>
              </a:rPr>
              <a:t>м</a:t>
            </a:r>
            <a:r>
              <a:rPr sz="1000" spc="-25" dirty="0">
                <a:latin typeface="Microsoft Sans Serif"/>
                <a:cs typeface="Microsoft Sans Serif"/>
              </a:rPr>
              <a:t>мам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921367" y="3486658"/>
            <a:ext cx="326453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  <a:tabLst>
                <a:tab pos="796925" algn="l"/>
                <a:tab pos="822960" algn="l"/>
                <a:tab pos="1997075" algn="l"/>
                <a:tab pos="2059305" algn="l"/>
                <a:tab pos="2583815" algn="l"/>
              </a:tabLst>
            </a:pPr>
            <a:r>
              <a:rPr sz="1000" spc="-10" dirty="0">
                <a:latin typeface="Microsoft Sans Serif"/>
                <a:cs typeface="Microsoft Sans Serif"/>
              </a:rPr>
              <a:t>начального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общего,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основного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общего,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среднего 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</a:t>
            </a:r>
            <a:r>
              <a:rPr sz="1000" spc="-5" dirty="0">
                <a:latin typeface="Microsoft Sans Serif"/>
                <a:cs typeface="Microsoft Sans Serif"/>
              </a:rPr>
              <a:t>б</a:t>
            </a:r>
            <a:r>
              <a:rPr sz="1000" spc="-10" dirty="0">
                <a:latin typeface="Microsoft Sans Serif"/>
                <a:cs typeface="Microsoft Sans Serif"/>
              </a:rPr>
              <a:t>щ</a:t>
            </a:r>
            <a:r>
              <a:rPr sz="1000" spc="-20" dirty="0">
                <a:latin typeface="Microsoft Sans Serif"/>
                <a:cs typeface="Microsoft Sans Serif"/>
              </a:rPr>
              <a:t>ег</a:t>
            </a:r>
            <a:r>
              <a:rPr sz="1000" spc="-5" dirty="0">
                <a:latin typeface="Microsoft Sans Serif"/>
                <a:cs typeface="Microsoft Sans Serif"/>
              </a:rPr>
              <a:t>о</a:t>
            </a:r>
            <a:r>
              <a:rPr sz="1000" dirty="0">
                <a:latin typeface="Microsoft Sans Serif"/>
                <a:cs typeface="Microsoft Sans Serif"/>
              </a:rPr>
              <a:t>		</a:t>
            </a:r>
            <a:r>
              <a:rPr sz="1000" spc="-10" dirty="0">
                <a:latin typeface="Microsoft Sans Serif"/>
                <a:cs typeface="Microsoft Sans Serif"/>
              </a:rPr>
              <a:t>о</a:t>
            </a:r>
            <a:r>
              <a:rPr sz="1000" spc="-5" dirty="0">
                <a:latin typeface="Microsoft Sans Serif"/>
                <a:cs typeface="Microsoft Sans Serif"/>
              </a:rPr>
              <a:t>б</a:t>
            </a:r>
            <a:r>
              <a:rPr sz="1000" spc="-10" dirty="0">
                <a:latin typeface="Microsoft Sans Serif"/>
                <a:cs typeface="Microsoft Sans Serif"/>
              </a:rPr>
              <a:t>ра</a:t>
            </a:r>
            <a:r>
              <a:rPr sz="1000" spc="-20" dirty="0">
                <a:latin typeface="Microsoft Sans Serif"/>
                <a:cs typeface="Microsoft Sans Serif"/>
              </a:rPr>
              <a:t>зов</a:t>
            </a:r>
            <a:r>
              <a:rPr sz="1000" spc="-25" dirty="0">
                <a:latin typeface="Microsoft Sans Serif"/>
                <a:cs typeface="Microsoft Sans Serif"/>
              </a:rPr>
              <a:t>а</a:t>
            </a:r>
            <a:r>
              <a:rPr sz="1000" dirty="0">
                <a:latin typeface="Microsoft Sans Serif"/>
                <a:cs typeface="Microsoft Sans Serif"/>
              </a:rPr>
              <a:t>ни</a:t>
            </a:r>
            <a:r>
              <a:rPr sz="1000" spc="-5" dirty="0">
                <a:latin typeface="Microsoft Sans Serif"/>
                <a:cs typeface="Microsoft Sans Serif"/>
              </a:rPr>
              <a:t>я,</a:t>
            </a:r>
            <a:r>
              <a:rPr sz="1000" dirty="0">
                <a:latin typeface="Microsoft Sans Serif"/>
                <a:cs typeface="Microsoft Sans Serif"/>
              </a:rPr>
              <a:t>	</a:t>
            </a:r>
            <a:r>
              <a:rPr sz="1000" spc="-10" dirty="0">
                <a:latin typeface="Microsoft Sans Serif"/>
                <a:cs typeface="Microsoft Sans Serif"/>
              </a:rPr>
              <a:t>при</a:t>
            </a:r>
            <a:r>
              <a:rPr sz="1000" dirty="0">
                <a:latin typeface="Microsoft Sans Serif"/>
                <a:cs typeface="Microsoft Sans Serif"/>
              </a:rPr>
              <a:t>	</a:t>
            </a:r>
            <a:r>
              <a:rPr sz="1000" spc="-10" dirty="0">
                <a:latin typeface="Microsoft Sans Serif"/>
                <a:cs typeface="Microsoft Sans Serif"/>
              </a:rPr>
              <a:t>ра</a:t>
            </a:r>
            <a:r>
              <a:rPr sz="1000" spc="-25" dirty="0">
                <a:latin typeface="Microsoft Sans Serif"/>
                <a:cs typeface="Microsoft Sans Serif"/>
              </a:rPr>
              <a:t>зра</a:t>
            </a:r>
            <a:r>
              <a:rPr sz="1000" spc="-5" dirty="0">
                <a:latin typeface="Microsoft Sans Serif"/>
                <a:cs typeface="Microsoft Sans Serif"/>
              </a:rPr>
              <a:t>б</a:t>
            </a:r>
            <a:r>
              <a:rPr sz="1000" spc="-30" dirty="0">
                <a:latin typeface="Microsoft Sans Serif"/>
                <a:cs typeface="Microsoft Sans Serif"/>
              </a:rPr>
              <a:t>от</a:t>
            </a:r>
            <a:r>
              <a:rPr sz="1000" spc="-35" dirty="0">
                <a:latin typeface="Microsoft Sans Serif"/>
                <a:cs typeface="Microsoft Sans Serif"/>
              </a:rPr>
              <a:t>к</a:t>
            </a:r>
            <a:r>
              <a:rPr sz="1000" spc="-5" dirty="0">
                <a:latin typeface="Microsoft Sans Serif"/>
                <a:cs typeface="Microsoft Sans Serif"/>
              </a:rPr>
              <a:t>е  соответствующей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общеобразовательной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программы </a:t>
            </a:r>
            <a:r>
              <a:rPr sz="1000" spc="-10" dirty="0">
                <a:latin typeface="Microsoft Sans Serif"/>
                <a:cs typeface="Microsoft Sans Serif"/>
              </a:rPr>
              <a:t> вправе	предусмотреть		перераспределение </a:t>
            </a:r>
            <a:r>
              <a:rPr sz="1000" spc="-254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предусмотренного</a:t>
            </a:r>
            <a:r>
              <a:rPr sz="1000" spc="-5" dirty="0">
                <a:latin typeface="Microsoft Sans Serif"/>
                <a:cs typeface="Microsoft Sans Serif"/>
              </a:rPr>
              <a:t> в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федеральном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учебном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плане </a:t>
            </a:r>
            <a:r>
              <a:rPr sz="1000" spc="-254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времени </a:t>
            </a:r>
            <a:r>
              <a:rPr sz="1000" spc="-5" dirty="0">
                <a:latin typeface="Microsoft Sans Serif"/>
                <a:cs typeface="Microsoft Sans Serif"/>
              </a:rPr>
              <a:t>на </a:t>
            </a:r>
            <a:r>
              <a:rPr sz="1000" spc="-15" dirty="0">
                <a:latin typeface="Microsoft Sans Serif"/>
                <a:cs typeface="Microsoft Sans Serif"/>
              </a:rPr>
              <a:t>изучение </a:t>
            </a:r>
            <a:r>
              <a:rPr sz="1000" spc="-10" dirty="0">
                <a:latin typeface="Microsoft Sans Serif"/>
                <a:cs typeface="Microsoft Sans Serif"/>
              </a:rPr>
              <a:t>учебных предметов, по </a:t>
            </a:r>
            <a:r>
              <a:rPr sz="1000" spc="-20" dirty="0">
                <a:latin typeface="Microsoft Sans Serif"/>
                <a:cs typeface="Microsoft Sans Serif"/>
              </a:rPr>
              <a:t>которым 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не</a:t>
            </a:r>
            <a:r>
              <a:rPr sz="1000" spc="13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проводится</a:t>
            </a:r>
            <a:r>
              <a:rPr sz="1000" spc="14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государственная</a:t>
            </a:r>
            <a:r>
              <a:rPr sz="1000" spc="14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итоговая</a:t>
            </a:r>
            <a:r>
              <a:rPr sz="1000" spc="140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аттестация, </a:t>
            </a:r>
            <a:r>
              <a:rPr sz="1000" spc="-254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в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пользу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изучения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иных</a:t>
            </a:r>
            <a:r>
              <a:rPr sz="1000" spc="4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учебных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предметов,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в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том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735182" y="4706239"/>
            <a:ext cx="24485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43610" algn="l"/>
                <a:tab pos="1896110" algn="l"/>
              </a:tabLst>
            </a:pPr>
            <a:r>
              <a:rPr sz="1000" spc="-10" dirty="0">
                <a:latin typeface="Microsoft Sans Serif"/>
                <a:cs typeface="Microsoft Sans Serif"/>
              </a:rPr>
              <a:t>организацию	углубленного	</a:t>
            </a:r>
            <a:r>
              <a:rPr sz="1000" spc="-15" dirty="0">
                <a:latin typeface="Microsoft Sans Serif"/>
                <a:cs typeface="Microsoft Sans Serif"/>
              </a:rPr>
              <a:t>изучения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187808" y="4858639"/>
            <a:ext cx="9975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7015" algn="l"/>
              </a:tabLst>
            </a:pPr>
            <a:r>
              <a:rPr sz="1000" spc="-5" dirty="0">
                <a:latin typeface="Microsoft Sans Serif"/>
                <a:cs typeface="Microsoft Sans Serif"/>
              </a:rPr>
              <a:t>и	профильное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921367" y="4706239"/>
            <a:ext cx="67564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Microsoft Sans Serif"/>
                <a:cs typeface="Microsoft Sans Serif"/>
              </a:rPr>
              <a:t>числе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на </a:t>
            </a:r>
            <a:r>
              <a:rPr sz="1000" spc="-254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отдельных </a:t>
            </a:r>
            <a:r>
              <a:rPr sz="1000" spc="-254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обучение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951084" y="5250942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100" spc="7" baseline="-15873" dirty="0">
                <a:latin typeface="Calibri"/>
                <a:cs typeface="Calibri"/>
              </a:rPr>
              <a:t>6</a:t>
            </a:r>
            <a:r>
              <a:rPr sz="900" spc="5" dirty="0"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895967" y="5526786"/>
            <a:ext cx="7912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50" baseline="22727" dirty="0">
                <a:latin typeface="Microsoft Sans Serif"/>
                <a:cs typeface="Microsoft Sans Serif"/>
              </a:rPr>
              <a:t>.</a:t>
            </a:r>
            <a:r>
              <a:rPr sz="1650" spc="-247" baseline="22727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пр</a:t>
            </a:r>
            <a:r>
              <a:rPr sz="1000" spc="-15" dirty="0">
                <a:latin typeface="Microsoft Sans Serif"/>
                <a:cs typeface="Microsoft Sans Serif"/>
              </a:rPr>
              <a:t>о</a:t>
            </a:r>
            <a:r>
              <a:rPr sz="1000" spc="-25" dirty="0">
                <a:latin typeface="Microsoft Sans Serif"/>
                <a:cs typeface="Microsoft Sans Serif"/>
              </a:rPr>
              <a:t>г</a:t>
            </a:r>
            <a:r>
              <a:rPr sz="1000" spc="-10" dirty="0">
                <a:latin typeface="Microsoft Sans Serif"/>
                <a:cs typeface="Microsoft Sans Serif"/>
              </a:rPr>
              <a:t>ра</a:t>
            </a:r>
            <a:r>
              <a:rPr sz="1000" spc="-20" dirty="0">
                <a:latin typeface="Microsoft Sans Serif"/>
                <a:cs typeface="Microsoft Sans Serif"/>
              </a:rPr>
              <a:t>ммы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316336" y="4808294"/>
            <a:ext cx="1754505" cy="90995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87350" algn="ctr">
              <a:lnSpc>
                <a:spcPct val="100000"/>
              </a:lnSpc>
              <a:spcBef>
                <a:spcPts val="490"/>
              </a:spcBef>
              <a:tabLst>
                <a:tab pos="1049020" algn="l"/>
              </a:tabLst>
            </a:pPr>
            <a:r>
              <a:rPr sz="1000" spc="-10" dirty="0">
                <a:latin typeface="Microsoft Sans Serif"/>
                <a:cs typeface="Microsoft Sans Serif"/>
              </a:rPr>
              <a:t>учебных	предметов</a:t>
            </a:r>
            <a:endParaRPr sz="1000">
              <a:latin typeface="Microsoft Sans Serif"/>
              <a:cs typeface="Microsoft Sans Serif"/>
            </a:endParaRPr>
          </a:p>
          <a:p>
            <a:pPr marL="835025">
              <a:lnSpc>
                <a:spcPct val="100000"/>
              </a:lnSpc>
              <a:spcBef>
                <a:spcPts val="565"/>
              </a:spcBef>
            </a:pPr>
            <a:r>
              <a:rPr sz="1400" b="1" dirty="0">
                <a:solidFill>
                  <a:srgbClr val="375F92"/>
                </a:solidFill>
                <a:latin typeface="Arial"/>
                <a:cs typeface="Arial"/>
              </a:rPr>
              <a:t>Ч. 6</a:t>
            </a:r>
            <a:r>
              <a:rPr sz="1400" b="1" spc="-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375F92"/>
                </a:solidFill>
                <a:latin typeface="Arial"/>
                <a:cs typeface="Arial"/>
              </a:rPr>
              <a:t>С</a:t>
            </a:r>
            <a:r>
              <a:rPr sz="1400" b="1" spc="-165" dirty="0">
                <a:solidFill>
                  <a:srgbClr val="375F92"/>
                </a:solidFill>
                <a:latin typeface="Arial"/>
                <a:cs typeface="Arial"/>
              </a:rPr>
              <a:t>Т</a:t>
            </a:r>
            <a:r>
              <a:rPr sz="1400" b="1" dirty="0">
                <a:solidFill>
                  <a:srgbClr val="375F92"/>
                </a:solidFill>
                <a:latin typeface="Arial"/>
                <a:cs typeface="Arial"/>
              </a:rPr>
              <a:t>.</a:t>
            </a:r>
            <a:r>
              <a:rPr sz="1400" b="1" spc="-1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375F92"/>
                </a:solidFill>
                <a:latin typeface="Arial"/>
                <a:cs typeface="Arial"/>
              </a:rPr>
              <a:t>12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  <a:tabLst>
                <a:tab pos="382905" algn="l"/>
                <a:tab pos="1189355" algn="l"/>
              </a:tabLst>
            </a:pPr>
            <a:r>
              <a:rPr sz="1000" spc="-10" dirty="0">
                <a:latin typeface="Microsoft Sans Serif"/>
                <a:cs typeface="Microsoft Sans Serif"/>
              </a:rPr>
              <a:t>При	</a:t>
            </a:r>
            <a:r>
              <a:rPr sz="1000" spc="-20" dirty="0">
                <a:latin typeface="Microsoft Sans Serif"/>
                <a:cs typeface="Microsoft Sans Serif"/>
              </a:rPr>
              <a:t>разработке	</a:t>
            </a:r>
            <a:r>
              <a:rPr sz="1000" spc="-10" dirty="0">
                <a:latin typeface="Microsoft Sans Serif"/>
                <a:cs typeface="Microsoft Sans Serif"/>
              </a:rPr>
              <a:t>основной</a:t>
            </a:r>
            <a:endParaRPr sz="1000">
              <a:latin typeface="Microsoft Sans Serif"/>
              <a:cs typeface="Microsoft Sans Serif"/>
            </a:endParaRPr>
          </a:p>
          <a:p>
            <a:pPr marL="446405" algn="ctr">
              <a:lnSpc>
                <a:spcPct val="100000"/>
              </a:lnSpc>
              <a:spcBef>
                <a:spcPts val="250"/>
              </a:spcBef>
            </a:pPr>
            <a:r>
              <a:rPr sz="1000" spc="-15" dirty="0">
                <a:latin typeface="Microsoft Sans Serif"/>
                <a:cs typeface="Microsoft Sans Serif"/>
              </a:rPr>
              <a:t>организация,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976484" y="5692902"/>
            <a:ext cx="21005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77620" algn="l"/>
              </a:tabLst>
            </a:pPr>
            <a:r>
              <a:rPr sz="1000" spc="-10" dirty="0">
                <a:latin typeface="Microsoft Sans Serif"/>
                <a:cs typeface="Microsoft Sans Serif"/>
              </a:rPr>
              <a:t>образовательную	</a:t>
            </a:r>
            <a:r>
              <a:rPr sz="1000" spc="-5" dirty="0">
                <a:latin typeface="Microsoft Sans Serif"/>
                <a:cs typeface="Microsoft Sans Serif"/>
              </a:rPr>
              <a:t>деятельность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976484" y="5845302"/>
            <a:ext cx="20326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86180" algn="l"/>
              </a:tabLst>
            </a:pPr>
            <a:r>
              <a:rPr sz="1000" spc="-10" dirty="0">
                <a:latin typeface="Microsoft Sans Serif"/>
                <a:cs typeface="Microsoft Sans Serif"/>
              </a:rPr>
              <a:t>государственную	</a:t>
            </a:r>
            <a:r>
              <a:rPr sz="1000" spc="-15" dirty="0">
                <a:latin typeface="Microsoft Sans Serif"/>
                <a:cs typeface="Microsoft Sans Serif"/>
              </a:rPr>
              <a:t>аккредитацию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143993" y="5323484"/>
            <a:ext cx="1095375" cy="69913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50"/>
              </a:spcBef>
            </a:pPr>
            <a:r>
              <a:rPr sz="1000" spc="-10" dirty="0">
                <a:latin typeface="Microsoft Sans Serif"/>
                <a:cs typeface="Microsoft Sans Serif"/>
              </a:rPr>
              <a:t>образовательной</a:t>
            </a:r>
            <a:endParaRPr sz="1000">
              <a:latin typeface="Microsoft Sans Serif"/>
              <a:cs typeface="Microsoft Sans Serif"/>
            </a:endParaRPr>
          </a:p>
          <a:p>
            <a:pPr marL="12700" marR="5080" indent="27305" algn="r">
              <a:lnSpc>
                <a:spcPct val="100000"/>
              </a:lnSpc>
              <a:spcBef>
                <a:spcPts val="254"/>
              </a:spcBef>
              <a:tabLst>
                <a:tab pos="368935" algn="l"/>
              </a:tabLst>
            </a:pPr>
            <a:r>
              <a:rPr sz="1000" spc="-10" dirty="0">
                <a:latin typeface="Microsoft Sans Serif"/>
                <a:cs typeface="Microsoft Sans Serif"/>
              </a:rPr>
              <a:t>о</a:t>
            </a:r>
            <a:r>
              <a:rPr sz="1000" spc="5" dirty="0">
                <a:latin typeface="Microsoft Sans Serif"/>
                <a:cs typeface="Microsoft Sans Serif"/>
              </a:rPr>
              <a:t>с</a:t>
            </a:r>
            <a:r>
              <a:rPr sz="1000" spc="-25" dirty="0">
                <a:latin typeface="Microsoft Sans Serif"/>
                <a:cs typeface="Microsoft Sans Serif"/>
              </a:rPr>
              <a:t>у</a:t>
            </a:r>
            <a:r>
              <a:rPr sz="1000" spc="-10" dirty="0">
                <a:latin typeface="Microsoft Sans Serif"/>
                <a:cs typeface="Microsoft Sans Serif"/>
              </a:rPr>
              <a:t>ще</a:t>
            </a:r>
            <a:r>
              <a:rPr sz="1000" spc="-5" dirty="0">
                <a:latin typeface="Microsoft Sans Serif"/>
                <a:cs typeface="Microsoft Sans Serif"/>
              </a:rPr>
              <a:t>с</a:t>
            </a:r>
            <a:r>
              <a:rPr sz="1000" spc="5" dirty="0">
                <a:latin typeface="Microsoft Sans Serif"/>
                <a:cs typeface="Microsoft Sans Serif"/>
              </a:rPr>
              <a:t>т</a:t>
            </a:r>
            <a:r>
              <a:rPr sz="1000" dirty="0">
                <a:latin typeface="Microsoft Sans Serif"/>
                <a:cs typeface="Microsoft Sans Serif"/>
              </a:rPr>
              <a:t>вля</a:t>
            </a:r>
            <a:r>
              <a:rPr sz="1000" spc="5" dirty="0">
                <a:latin typeface="Microsoft Sans Serif"/>
                <a:cs typeface="Microsoft Sans Serif"/>
              </a:rPr>
              <a:t>ю</a:t>
            </a:r>
            <a:r>
              <a:rPr sz="1000" spc="-10" dirty="0">
                <a:latin typeface="Microsoft Sans Serif"/>
                <a:cs typeface="Microsoft Sans Serif"/>
              </a:rPr>
              <a:t>щая  по	имеющим 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</a:t>
            </a:r>
            <a:r>
              <a:rPr sz="1000" spc="-5" dirty="0">
                <a:latin typeface="Microsoft Sans Serif"/>
                <a:cs typeface="Microsoft Sans Serif"/>
              </a:rPr>
              <a:t>б</a:t>
            </a:r>
            <a:r>
              <a:rPr sz="1000" spc="-10" dirty="0">
                <a:latin typeface="Microsoft Sans Serif"/>
                <a:cs typeface="Microsoft Sans Serif"/>
              </a:rPr>
              <a:t>ра</a:t>
            </a:r>
            <a:r>
              <a:rPr sz="1000" spc="-20" dirty="0">
                <a:latin typeface="Microsoft Sans Serif"/>
                <a:cs typeface="Microsoft Sans Serif"/>
              </a:rPr>
              <a:t>зов</a:t>
            </a:r>
            <a:r>
              <a:rPr sz="1000" spc="-10" dirty="0">
                <a:latin typeface="Microsoft Sans Serif"/>
                <a:cs typeface="Microsoft Sans Serif"/>
              </a:rPr>
              <a:t>а</a:t>
            </a:r>
            <a:r>
              <a:rPr sz="1000" dirty="0">
                <a:latin typeface="Microsoft Sans Serif"/>
                <a:cs typeface="Microsoft Sans Serif"/>
              </a:rPr>
              <a:t>тель</a:t>
            </a:r>
            <a:r>
              <a:rPr sz="1000" spc="-10" dirty="0">
                <a:latin typeface="Microsoft Sans Serif"/>
                <a:cs typeface="Microsoft Sans Serif"/>
              </a:rPr>
              <a:t>н</a:t>
            </a:r>
            <a:r>
              <a:rPr sz="1000" spc="-5" dirty="0">
                <a:latin typeface="Microsoft Sans Serif"/>
                <a:cs typeface="Microsoft Sans Serif"/>
              </a:rPr>
              <a:t>ы</a:t>
            </a:r>
            <a:r>
              <a:rPr sz="1000" spc="-30" dirty="0">
                <a:latin typeface="Microsoft Sans Serif"/>
                <a:cs typeface="Microsoft Sans Serif"/>
              </a:rPr>
              <a:t>м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976484" y="5997702"/>
            <a:ext cx="3263265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Microsoft Sans Serif"/>
                <a:cs typeface="Microsoft Sans Serif"/>
              </a:rPr>
              <a:t>программам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начального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общего,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основного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общего, 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среднего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общего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образования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предусматривают 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непосредственное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применение</a:t>
            </a:r>
            <a:r>
              <a:rPr sz="1000" spc="-10" dirty="0">
                <a:latin typeface="Microsoft Sans Serif"/>
                <a:cs typeface="Microsoft Sans Serif"/>
              </a:rPr>
              <a:t> при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реализации 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обязательной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части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образовательной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программы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976484" y="6607251"/>
            <a:ext cx="326326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Microsoft Sans Serif"/>
                <a:cs typeface="Microsoft Sans Serif"/>
              </a:rPr>
              <a:t>НОО</a:t>
            </a:r>
            <a:r>
              <a:rPr sz="1000" spc="375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федеральных</a:t>
            </a:r>
            <a:r>
              <a:rPr sz="1000" spc="37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рабочих</a:t>
            </a:r>
            <a:r>
              <a:rPr sz="1000" spc="370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программ</a:t>
            </a:r>
            <a:r>
              <a:rPr sz="1000" spc="360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по</a:t>
            </a:r>
            <a:r>
              <a:rPr sz="1000" spc="38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учебным</a:t>
            </a: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000" spc="-15" dirty="0">
                <a:latin typeface="Microsoft Sans Serif"/>
                <a:cs typeface="Microsoft Sans Serif"/>
              </a:rPr>
              <a:t>предметам</a:t>
            </a:r>
            <a:r>
              <a:rPr sz="1000" spc="235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«Русский</a:t>
            </a:r>
            <a:r>
              <a:rPr sz="1000" spc="24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язык»,</a:t>
            </a:r>
            <a:r>
              <a:rPr sz="1000" spc="23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«Литературное</a:t>
            </a:r>
            <a:r>
              <a:rPr sz="1000" spc="24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чтение»,</a:t>
            </a: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000" spc="-15" dirty="0">
                <a:latin typeface="Microsoft Sans Serif"/>
                <a:cs typeface="Microsoft Sans Serif"/>
              </a:rPr>
              <a:t>«Окружающий</a:t>
            </a:r>
            <a:r>
              <a:rPr sz="1000" spc="13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мир»,</a:t>
            </a:r>
            <a:r>
              <a:rPr sz="1000" spc="130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а</a:t>
            </a:r>
            <a:r>
              <a:rPr sz="1000" spc="130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при</a:t>
            </a:r>
            <a:r>
              <a:rPr sz="1000" spc="13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реализации</a:t>
            </a:r>
            <a:r>
              <a:rPr sz="1000" spc="13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обязательной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951084" y="7038847"/>
            <a:ext cx="33147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Microsoft Sans Serif"/>
                <a:cs typeface="Microsoft Sans Serif"/>
              </a:rPr>
              <a:t>части</a:t>
            </a:r>
            <a:r>
              <a:rPr sz="1000" spc="290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ОО</a:t>
            </a:r>
            <a:r>
              <a:rPr sz="1000" spc="300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и</a:t>
            </a:r>
            <a:r>
              <a:rPr sz="1000" spc="285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СОО</a:t>
            </a:r>
            <a:r>
              <a:rPr sz="1000" spc="300" dirty="0">
                <a:latin typeface="Microsoft Sans Serif"/>
                <a:cs typeface="Microsoft Sans Serif"/>
              </a:rPr>
              <a:t> </a:t>
            </a:r>
            <a:r>
              <a:rPr sz="1000" spc="260" dirty="0">
                <a:latin typeface="Microsoft Sans Serif"/>
                <a:cs typeface="Microsoft Sans Serif"/>
              </a:rPr>
              <a:t>–</a:t>
            </a:r>
            <a:r>
              <a:rPr sz="1000" spc="275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«Русский</a:t>
            </a:r>
            <a:r>
              <a:rPr sz="1000" spc="295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язык»,</a:t>
            </a:r>
            <a:r>
              <a:rPr sz="1000" spc="285" dirty="0">
                <a:latin typeface="Microsoft Sans Serif"/>
                <a:cs typeface="Microsoft Sans Serif"/>
              </a:rPr>
              <a:t> </a:t>
            </a:r>
            <a:r>
              <a:rPr sz="1000" spc="-95" dirty="0">
                <a:latin typeface="Microsoft Sans Serif"/>
                <a:cs typeface="Microsoft Sans Serif"/>
              </a:rPr>
              <a:t>«Литерату</a:t>
            </a:r>
            <a:r>
              <a:rPr sz="1800" b="1" spc="-142" baseline="-23148" dirty="0">
                <a:solidFill>
                  <a:srgbClr val="A6A6A6"/>
                </a:solidFill>
                <a:latin typeface="Arial"/>
                <a:cs typeface="Arial"/>
              </a:rPr>
              <a:t>1</a:t>
            </a:r>
            <a:r>
              <a:rPr sz="1000" spc="-95" dirty="0">
                <a:latin typeface="Microsoft Sans Serif"/>
                <a:cs typeface="Microsoft Sans Serif"/>
              </a:rPr>
              <a:t>р</a:t>
            </a:r>
            <a:r>
              <a:rPr sz="1800" b="1" spc="-142" baseline="-23148" dirty="0">
                <a:solidFill>
                  <a:srgbClr val="A6A6A6"/>
                </a:solidFill>
                <a:latin typeface="Arial"/>
                <a:cs typeface="Arial"/>
              </a:rPr>
              <a:t>4</a:t>
            </a:r>
            <a:r>
              <a:rPr sz="1000" spc="-95" dirty="0">
                <a:latin typeface="Microsoft Sans Serif"/>
                <a:cs typeface="Microsoft Sans Serif"/>
              </a:rPr>
              <a:t>а»,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976484" y="7217156"/>
            <a:ext cx="32423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Microsoft Sans Serif"/>
                <a:cs typeface="Microsoft Sans Serif"/>
              </a:rPr>
              <a:t>«История»,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«Обществознание»,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«География»,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«ОБЖ»</a:t>
            </a:r>
            <a:endParaRPr sz="1000">
              <a:latin typeface="Microsoft Sans Serif"/>
              <a:cs typeface="Microsoft Sans Serif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967232" y="1124966"/>
            <a:ext cx="7657465" cy="1490980"/>
            <a:chOff x="967232" y="1124966"/>
            <a:chExt cx="7657465" cy="1490980"/>
          </a:xfrm>
        </p:grpSpPr>
        <p:sp>
          <p:nvSpPr>
            <p:cNvPr id="32" name="object 32"/>
            <p:cNvSpPr/>
            <p:nvPr/>
          </p:nvSpPr>
          <p:spPr>
            <a:xfrm>
              <a:off x="979932" y="2128901"/>
              <a:ext cx="7632065" cy="474345"/>
            </a:xfrm>
            <a:custGeom>
              <a:avLst/>
              <a:gdLst/>
              <a:ahLst/>
              <a:cxnLst/>
              <a:rect l="l" t="t" r="r" b="b"/>
              <a:pathLst>
                <a:path w="7632065" h="474344">
                  <a:moveTo>
                    <a:pt x="3965702" y="0"/>
                  </a:moveTo>
                  <a:lnTo>
                    <a:pt x="3965702" y="329311"/>
                  </a:lnTo>
                  <a:lnTo>
                    <a:pt x="7631684" y="329311"/>
                  </a:lnTo>
                  <a:lnTo>
                    <a:pt x="7631684" y="473963"/>
                  </a:lnTo>
                </a:path>
                <a:path w="7632065" h="474344">
                  <a:moveTo>
                    <a:pt x="3965702" y="0"/>
                  </a:moveTo>
                  <a:lnTo>
                    <a:pt x="3965702" y="329311"/>
                  </a:lnTo>
                  <a:lnTo>
                    <a:pt x="5723763" y="329311"/>
                  </a:lnTo>
                  <a:lnTo>
                    <a:pt x="5723763" y="473963"/>
                  </a:lnTo>
                </a:path>
                <a:path w="7632065" h="474344">
                  <a:moveTo>
                    <a:pt x="3965702" y="0"/>
                  </a:moveTo>
                  <a:lnTo>
                    <a:pt x="3965702" y="329311"/>
                  </a:lnTo>
                  <a:lnTo>
                    <a:pt x="3815842" y="329311"/>
                  </a:lnTo>
                  <a:lnTo>
                    <a:pt x="3815842" y="473963"/>
                  </a:lnTo>
                </a:path>
                <a:path w="7632065" h="474344">
                  <a:moveTo>
                    <a:pt x="3965702" y="0"/>
                  </a:moveTo>
                  <a:lnTo>
                    <a:pt x="3965702" y="329311"/>
                  </a:lnTo>
                  <a:lnTo>
                    <a:pt x="1907920" y="329311"/>
                  </a:lnTo>
                  <a:lnTo>
                    <a:pt x="1907920" y="473963"/>
                  </a:lnTo>
                </a:path>
                <a:path w="7632065" h="474344">
                  <a:moveTo>
                    <a:pt x="3965702" y="0"/>
                  </a:moveTo>
                  <a:lnTo>
                    <a:pt x="3965702" y="329311"/>
                  </a:lnTo>
                  <a:lnTo>
                    <a:pt x="0" y="329311"/>
                  </a:lnTo>
                  <a:lnTo>
                    <a:pt x="0" y="473963"/>
                  </a:lnTo>
                </a:path>
              </a:pathLst>
            </a:custGeom>
            <a:ln w="25400">
              <a:solidFill>
                <a:srgbClr val="3C66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165092" y="1137666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4" h="991235">
                  <a:moveTo>
                    <a:pt x="1461897" y="0"/>
                  </a:moveTo>
                  <a:lnTo>
                    <a:pt x="99187" y="0"/>
                  </a:lnTo>
                  <a:lnTo>
                    <a:pt x="60596" y="7800"/>
                  </a:lnTo>
                  <a:lnTo>
                    <a:pt x="29067" y="29067"/>
                  </a:lnTo>
                  <a:lnTo>
                    <a:pt x="7800" y="60596"/>
                  </a:lnTo>
                  <a:lnTo>
                    <a:pt x="0" y="99187"/>
                  </a:lnTo>
                  <a:lnTo>
                    <a:pt x="0" y="892175"/>
                  </a:lnTo>
                  <a:lnTo>
                    <a:pt x="7800" y="930745"/>
                  </a:lnTo>
                  <a:lnTo>
                    <a:pt x="29067" y="962231"/>
                  </a:lnTo>
                  <a:lnTo>
                    <a:pt x="60596" y="983454"/>
                  </a:lnTo>
                  <a:lnTo>
                    <a:pt x="99187" y="991235"/>
                  </a:lnTo>
                  <a:lnTo>
                    <a:pt x="1461897" y="991235"/>
                  </a:lnTo>
                  <a:lnTo>
                    <a:pt x="1500487" y="983454"/>
                  </a:lnTo>
                  <a:lnTo>
                    <a:pt x="1532016" y="962231"/>
                  </a:lnTo>
                  <a:lnTo>
                    <a:pt x="1553283" y="930745"/>
                  </a:lnTo>
                  <a:lnTo>
                    <a:pt x="1561084" y="892175"/>
                  </a:lnTo>
                  <a:lnTo>
                    <a:pt x="1561084" y="99187"/>
                  </a:lnTo>
                  <a:lnTo>
                    <a:pt x="1553283" y="60596"/>
                  </a:lnTo>
                  <a:lnTo>
                    <a:pt x="1532016" y="29067"/>
                  </a:lnTo>
                  <a:lnTo>
                    <a:pt x="1500487" y="7800"/>
                  </a:lnTo>
                  <a:lnTo>
                    <a:pt x="146189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165092" y="1137666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4" h="991235">
                  <a:moveTo>
                    <a:pt x="0" y="99187"/>
                  </a:moveTo>
                  <a:lnTo>
                    <a:pt x="7800" y="60596"/>
                  </a:lnTo>
                  <a:lnTo>
                    <a:pt x="29067" y="29067"/>
                  </a:lnTo>
                  <a:lnTo>
                    <a:pt x="60596" y="7800"/>
                  </a:lnTo>
                  <a:lnTo>
                    <a:pt x="99187" y="0"/>
                  </a:lnTo>
                  <a:lnTo>
                    <a:pt x="1461897" y="0"/>
                  </a:lnTo>
                  <a:lnTo>
                    <a:pt x="1500487" y="7800"/>
                  </a:lnTo>
                  <a:lnTo>
                    <a:pt x="1532016" y="29067"/>
                  </a:lnTo>
                  <a:lnTo>
                    <a:pt x="1553283" y="60596"/>
                  </a:lnTo>
                  <a:lnTo>
                    <a:pt x="1561084" y="99187"/>
                  </a:lnTo>
                  <a:lnTo>
                    <a:pt x="1561084" y="892175"/>
                  </a:lnTo>
                  <a:lnTo>
                    <a:pt x="1553283" y="930745"/>
                  </a:lnTo>
                  <a:lnTo>
                    <a:pt x="1532016" y="962231"/>
                  </a:lnTo>
                  <a:lnTo>
                    <a:pt x="1500487" y="983454"/>
                  </a:lnTo>
                  <a:lnTo>
                    <a:pt x="1461897" y="991235"/>
                  </a:lnTo>
                  <a:lnTo>
                    <a:pt x="99187" y="991235"/>
                  </a:lnTo>
                  <a:lnTo>
                    <a:pt x="60596" y="983454"/>
                  </a:lnTo>
                  <a:lnTo>
                    <a:pt x="29067" y="962231"/>
                  </a:lnTo>
                  <a:lnTo>
                    <a:pt x="7800" y="930745"/>
                  </a:lnTo>
                  <a:lnTo>
                    <a:pt x="0" y="892175"/>
                  </a:lnTo>
                  <a:lnTo>
                    <a:pt x="0" y="9918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338573" y="1302512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4" h="991235">
                  <a:moveTo>
                    <a:pt x="1461897" y="0"/>
                  </a:moveTo>
                  <a:lnTo>
                    <a:pt x="99060" y="0"/>
                  </a:lnTo>
                  <a:lnTo>
                    <a:pt x="60489" y="7780"/>
                  </a:lnTo>
                  <a:lnTo>
                    <a:pt x="29003" y="29003"/>
                  </a:lnTo>
                  <a:lnTo>
                    <a:pt x="7780" y="60489"/>
                  </a:lnTo>
                  <a:lnTo>
                    <a:pt x="0" y="99060"/>
                  </a:lnTo>
                  <a:lnTo>
                    <a:pt x="0" y="892048"/>
                  </a:lnTo>
                  <a:lnTo>
                    <a:pt x="7780" y="930638"/>
                  </a:lnTo>
                  <a:lnTo>
                    <a:pt x="29003" y="962167"/>
                  </a:lnTo>
                  <a:lnTo>
                    <a:pt x="60489" y="983434"/>
                  </a:lnTo>
                  <a:lnTo>
                    <a:pt x="99060" y="991235"/>
                  </a:lnTo>
                  <a:lnTo>
                    <a:pt x="1461897" y="991235"/>
                  </a:lnTo>
                  <a:lnTo>
                    <a:pt x="1500487" y="983434"/>
                  </a:lnTo>
                  <a:lnTo>
                    <a:pt x="1532016" y="962167"/>
                  </a:lnTo>
                  <a:lnTo>
                    <a:pt x="1553283" y="930638"/>
                  </a:lnTo>
                  <a:lnTo>
                    <a:pt x="1561084" y="892048"/>
                  </a:lnTo>
                  <a:lnTo>
                    <a:pt x="1561084" y="99060"/>
                  </a:lnTo>
                  <a:lnTo>
                    <a:pt x="1553283" y="60489"/>
                  </a:lnTo>
                  <a:lnTo>
                    <a:pt x="1532016" y="29003"/>
                  </a:lnTo>
                  <a:lnTo>
                    <a:pt x="1500487" y="7780"/>
                  </a:lnTo>
                  <a:lnTo>
                    <a:pt x="146189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338573" y="1302512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4" h="991235">
                  <a:moveTo>
                    <a:pt x="0" y="99060"/>
                  </a:moveTo>
                  <a:lnTo>
                    <a:pt x="7780" y="60489"/>
                  </a:lnTo>
                  <a:lnTo>
                    <a:pt x="29003" y="29003"/>
                  </a:lnTo>
                  <a:lnTo>
                    <a:pt x="60489" y="7780"/>
                  </a:lnTo>
                  <a:lnTo>
                    <a:pt x="99060" y="0"/>
                  </a:lnTo>
                  <a:lnTo>
                    <a:pt x="1461897" y="0"/>
                  </a:lnTo>
                  <a:lnTo>
                    <a:pt x="1500487" y="7780"/>
                  </a:lnTo>
                  <a:lnTo>
                    <a:pt x="1532016" y="29003"/>
                  </a:lnTo>
                  <a:lnTo>
                    <a:pt x="1553283" y="60489"/>
                  </a:lnTo>
                  <a:lnTo>
                    <a:pt x="1561084" y="99060"/>
                  </a:lnTo>
                  <a:lnTo>
                    <a:pt x="1561084" y="892048"/>
                  </a:lnTo>
                  <a:lnTo>
                    <a:pt x="1553283" y="930638"/>
                  </a:lnTo>
                  <a:lnTo>
                    <a:pt x="1532016" y="962167"/>
                  </a:lnTo>
                  <a:lnTo>
                    <a:pt x="1500487" y="983434"/>
                  </a:lnTo>
                  <a:lnTo>
                    <a:pt x="1461897" y="991235"/>
                  </a:lnTo>
                  <a:lnTo>
                    <a:pt x="99060" y="991235"/>
                  </a:lnTo>
                  <a:lnTo>
                    <a:pt x="60489" y="983434"/>
                  </a:lnTo>
                  <a:lnTo>
                    <a:pt x="29003" y="962167"/>
                  </a:lnTo>
                  <a:lnTo>
                    <a:pt x="7780" y="930638"/>
                  </a:lnTo>
                  <a:lnTo>
                    <a:pt x="0" y="892048"/>
                  </a:lnTo>
                  <a:lnTo>
                    <a:pt x="0" y="99060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4628134" y="1793240"/>
            <a:ext cx="9798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Ф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ОП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86715" y="2590165"/>
            <a:ext cx="1760220" cy="1181735"/>
            <a:chOff x="186715" y="2590165"/>
            <a:chExt cx="1760220" cy="1181735"/>
          </a:xfrm>
        </p:grpSpPr>
        <p:sp>
          <p:nvSpPr>
            <p:cNvPr id="39" name="object 39"/>
            <p:cNvSpPr/>
            <p:nvPr/>
          </p:nvSpPr>
          <p:spPr>
            <a:xfrm>
              <a:off x="199415" y="2602865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4" h="991235">
                  <a:moveTo>
                    <a:pt x="1461871" y="0"/>
                  </a:moveTo>
                  <a:lnTo>
                    <a:pt x="99123" y="0"/>
                  </a:lnTo>
                  <a:lnTo>
                    <a:pt x="60543" y="7780"/>
                  </a:lnTo>
                  <a:lnTo>
                    <a:pt x="29035" y="29003"/>
                  </a:lnTo>
                  <a:lnTo>
                    <a:pt x="7790" y="60489"/>
                  </a:lnTo>
                  <a:lnTo>
                    <a:pt x="0" y="99060"/>
                  </a:lnTo>
                  <a:lnTo>
                    <a:pt x="0" y="892048"/>
                  </a:lnTo>
                  <a:lnTo>
                    <a:pt x="7790" y="930691"/>
                  </a:lnTo>
                  <a:lnTo>
                    <a:pt x="29035" y="962215"/>
                  </a:lnTo>
                  <a:lnTo>
                    <a:pt x="60543" y="983452"/>
                  </a:lnTo>
                  <a:lnTo>
                    <a:pt x="99123" y="991235"/>
                  </a:lnTo>
                  <a:lnTo>
                    <a:pt x="1461871" y="991235"/>
                  </a:lnTo>
                  <a:lnTo>
                    <a:pt x="1500461" y="983454"/>
                  </a:lnTo>
                  <a:lnTo>
                    <a:pt x="1531991" y="962231"/>
                  </a:lnTo>
                  <a:lnTo>
                    <a:pt x="1553258" y="930745"/>
                  </a:lnTo>
                  <a:lnTo>
                    <a:pt x="1561058" y="892175"/>
                  </a:lnTo>
                  <a:lnTo>
                    <a:pt x="1561058" y="99060"/>
                  </a:lnTo>
                  <a:lnTo>
                    <a:pt x="1553258" y="60489"/>
                  </a:lnTo>
                  <a:lnTo>
                    <a:pt x="1531991" y="29003"/>
                  </a:lnTo>
                  <a:lnTo>
                    <a:pt x="1500461" y="7780"/>
                  </a:lnTo>
                  <a:lnTo>
                    <a:pt x="146187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99415" y="2602865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4" h="991235">
                  <a:moveTo>
                    <a:pt x="0" y="99060"/>
                  </a:moveTo>
                  <a:lnTo>
                    <a:pt x="7790" y="60489"/>
                  </a:lnTo>
                  <a:lnTo>
                    <a:pt x="29035" y="29003"/>
                  </a:lnTo>
                  <a:lnTo>
                    <a:pt x="60543" y="7780"/>
                  </a:lnTo>
                  <a:lnTo>
                    <a:pt x="99123" y="0"/>
                  </a:lnTo>
                  <a:lnTo>
                    <a:pt x="1461871" y="0"/>
                  </a:lnTo>
                  <a:lnTo>
                    <a:pt x="1500461" y="7780"/>
                  </a:lnTo>
                  <a:lnTo>
                    <a:pt x="1531991" y="29003"/>
                  </a:lnTo>
                  <a:lnTo>
                    <a:pt x="1553258" y="60489"/>
                  </a:lnTo>
                  <a:lnTo>
                    <a:pt x="1561058" y="99060"/>
                  </a:lnTo>
                  <a:lnTo>
                    <a:pt x="1561058" y="892175"/>
                  </a:lnTo>
                  <a:lnTo>
                    <a:pt x="1553258" y="930745"/>
                  </a:lnTo>
                  <a:lnTo>
                    <a:pt x="1531991" y="962231"/>
                  </a:lnTo>
                  <a:lnTo>
                    <a:pt x="1500461" y="983454"/>
                  </a:lnTo>
                  <a:lnTo>
                    <a:pt x="1461871" y="991235"/>
                  </a:lnTo>
                  <a:lnTo>
                    <a:pt x="99123" y="991235"/>
                  </a:lnTo>
                  <a:lnTo>
                    <a:pt x="60543" y="983452"/>
                  </a:lnTo>
                  <a:lnTo>
                    <a:pt x="29035" y="962215"/>
                  </a:lnTo>
                  <a:lnTo>
                    <a:pt x="7790" y="930691"/>
                  </a:lnTo>
                  <a:lnTo>
                    <a:pt x="0" y="892048"/>
                  </a:lnTo>
                  <a:lnTo>
                    <a:pt x="0" y="9906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72859" y="2767584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4" h="991235">
                  <a:moveTo>
                    <a:pt x="1461909" y="0"/>
                  </a:moveTo>
                  <a:lnTo>
                    <a:pt x="99136" y="0"/>
                  </a:lnTo>
                  <a:lnTo>
                    <a:pt x="60548" y="7800"/>
                  </a:lnTo>
                  <a:lnTo>
                    <a:pt x="29036" y="29067"/>
                  </a:lnTo>
                  <a:lnTo>
                    <a:pt x="7790" y="60596"/>
                  </a:lnTo>
                  <a:lnTo>
                    <a:pt x="0" y="99186"/>
                  </a:lnTo>
                  <a:lnTo>
                    <a:pt x="0" y="892175"/>
                  </a:lnTo>
                  <a:lnTo>
                    <a:pt x="7790" y="930745"/>
                  </a:lnTo>
                  <a:lnTo>
                    <a:pt x="29036" y="962231"/>
                  </a:lnTo>
                  <a:lnTo>
                    <a:pt x="60548" y="983454"/>
                  </a:lnTo>
                  <a:lnTo>
                    <a:pt x="99136" y="991234"/>
                  </a:lnTo>
                  <a:lnTo>
                    <a:pt x="1461909" y="991234"/>
                  </a:lnTo>
                  <a:lnTo>
                    <a:pt x="1500499" y="983454"/>
                  </a:lnTo>
                  <a:lnTo>
                    <a:pt x="1532029" y="962231"/>
                  </a:lnTo>
                  <a:lnTo>
                    <a:pt x="1553296" y="930745"/>
                  </a:lnTo>
                  <a:lnTo>
                    <a:pt x="1561096" y="892175"/>
                  </a:lnTo>
                  <a:lnTo>
                    <a:pt x="1561096" y="99186"/>
                  </a:lnTo>
                  <a:lnTo>
                    <a:pt x="1553296" y="60596"/>
                  </a:lnTo>
                  <a:lnTo>
                    <a:pt x="1532029" y="29067"/>
                  </a:lnTo>
                  <a:lnTo>
                    <a:pt x="1500499" y="7800"/>
                  </a:lnTo>
                  <a:lnTo>
                    <a:pt x="146190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72859" y="2767584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4" h="991235">
                  <a:moveTo>
                    <a:pt x="0" y="99186"/>
                  </a:moveTo>
                  <a:lnTo>
                    <a:pt x="7790" y="60596"/>
                  </a:lnTo>
                  <a:lnTo>
                    <a:pt x="29036" y="29067"/>
                  </a:lnTo>
                  <a:lnTo>
                    <a:pt x="60548" y="7800"/>
                  </a:lnTo>
                  <a:lnTo>
                    <a:pt x="99136" y="0"/>
                  </a:lnTo>
                  <a:lnTo>
                    <a:pt x="1461909" y="0"/>
                  </a:lnTo>
                  <a:lnTo>
                    <a:pt x="1500499" y="7800"/>
                  </a:lnTo>
                  <a:lnTo>
                    <a:pt x="1532029" y="29067"/>
                  </a:lnTo>
                  <a:lnTo>
                    <a:pt x="1553296" y="60596"/>
                  </a:lnTo>
                  <a:lnTo>
                    <a:pt x="1561096" y="99186"/>
                  </a:lnTo>
                  <a:lnTo>
                    <a:pt x="1561096" y="892175"/>
                  </a:lnTo>
                  <a:lnTo>
                    <a:pt x="1553296" y="930745"/>
                  </a:lnTo>
                  <a:lnTo>
                    <a:pt x="1532029" y="962231"/>
                  </a:lnTo>
                  <a:lnTo>
                    <a:pt x="1500499" y="983454"/>
                  </a:lnTo>
                  <a:lnTo>
                    <a:pt x="1461909" y="991234"/>
                  </a:lnTo>
                  <a:lnTo>
                    <a:pt x="99136" y="991234"/>
                  </a:lnTo>
                  <a:lnTo>
                    <a:pt x="60548" y="983454"/>
                  </a:lnTo>
                  <a:lnTo>
                    <a:pt x="29036" y="962231"/>
                  </a:lnTo>
                  <a:lnTo>
                    <a:pt x="7790" y="930745"/>
                  </a:lnTo>
                  <a:lnTo>
                    <a:pt x="0" y="892175"/>
                  </a:lnTo>
                  <a:lnTo>
                    <a:pt x="0" y="99186"/>
                  </a:lnTo>
                  <a:close/>
                </a:path>
              </a:pathLst>
            </a:custGeom>
            <a:ln w="25399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509727" y="3035300"/>
            <a:ext cx="1287145" cy="4241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5240" marR="5080" indent="-3175">
              <a:lnSpc>
                <a:spcPts val="1450"/>
              </a:lnSpc>
              <a:spcBef>
                <a:spcPts val="340"/>
              </a:spcBef>
            </a:pPr>
            <a:r>
              <a:rPr sz="1400" b="1" spc="-45" dirty="0">
                <a:solidFill>
                  <a:srgbClr val="375F92"/>
                </a:solidFill>
                <a:latin typeface="Arial"/>
                <a:cs typeface="Arial"/>
              </a:rPr>
              <a:t>ф</a:t>
            </a:r>
            <a:r>
              <a:rPr sz="1400" b="1" spc="-5" dirty="0">
                <a:solidFill>
                  <a:srgbClr val="375F92"/>
                </a:solidFill>
                <a:latin typeface="Arial"/>
                <a:cs typeface="Arial"/>
              </a:rPr>
              <a:t>еде</a:t>
            </a:r>
            <a:r>
              <a:rPr sz="1400" b="1" spc="-10" dirty="0">
                <a:solidFill>
                  <a:srgbClr val="375F92"/>
                </a:solidFill>
                <a:latin typeface="Arial"/>
                <a:cs typeface="Arial"/>
              </a:rPr>
              <a:t>р</a:t>
            </a:r>
            <a:r>
              <a:rPr sz="1400" b="1" spc="-5" dirty="0">
                <a:solidFill>
                  <a:srgbClr val="375F92"/>
                </a:solidFill>
                <a:latin typeface="Arial"/>
                <a:cs typeface="Arial"/>
              </a:rPr>
              <a:t>альный  </a:t>
            </a:r>
            <a:r>
              <a:rPr sz="1400" b="1" spc="-10" dirty="0">
                <a:solidFill>
                  <a:srgbClr val="375F92"/>
                </a:solidFill>
                <a:latin typeface="Arial"/>
                <a:cs typeface="Arial"/>
              </a:rPr>
              <a:t>учебный</a:t>
            </a:r>
            <a:r>
              <a:rPr sz="1400" b="1" spc="-4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375F92"/>
                </a:solidFill>
                <a:latin typeface="Arial"/>
                <a:cs typeface="Arial"/>
              </a:rPr>
              <a:t>план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2094610" y="2590165"/>
            <a:ext cx="1760220" cy="1181735"/>
            <a:chOff x="2094610" y="2590165"/>
            <a:chExt cx="1760220" cy="1181735"/>
          </a:xfrm>
        </p:grpSpPr>
        <p:sp>
          <p:nvSpPr>
            <p:cNvPr id="45" name="object 45"/>
            <p:cNvSpPr/>
            <p:nvPr/>
          </p:nvSpPr>
          <p:spPr>
            <a:xfrm>
              <a:off x="2107310" y="2602865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4" h="991235">
                  <a:moveTo>
                    <a:pt x="1461897" y="0"/>
                  </a:moveTo>
                  <a:lnTo>
                    <a:pt x="99187" y="0"/>
                  </a:lnTo>
                  <a:lnTo>
                    <a:pt x="60596" y="7780"/>
                  </a:lnTo>
                  <a:lnTo>
                    <a:pt x="29067" y="29003"/>
                  </a:lnTo>
                  <a:lnTo>
                    <a:pt x="7800" y="60489"/>
                  </a:lnTo>
                  <a:lnTo>
                    <a:pt x="0" y="99060"/>
                  </a:lnTo>
                  <a:lnTo>
                    <a:pt x="0" y="892048"/>
                  </a:lnTo>
                  <a:lnTo>
                    <a:pt x="7800" y="930691"/>
                  </a:lnTo>
                  <a:lnTo>
                    <a:pt x="29067" y="962215"/>
                  </a:lnTo>
                  <a:lnTo>
                    <a:pt x="60596" y="983452"/>
                  </a:lnTo>
                  <a:lnTo>
                    <a:pt x="99187" y="991235"/>
                  </a:lnTo>
                  <a:lnTo>
                    <a:pt x="1461897" y="991235"/>
                  </a:lnTo>
                  <a:lnTo>
                    <a:pt x="1500487" y="983454"/>
                  </a:lnTo>
                  <a:lnTo>
                    <a:pt x="1532016" y="962231"/>
                  </a:lnTo>
                  <a:lnTo>
                    <a:pt x="1553283" y="930745"/>
                  </a:lnTo>
                  <a:lnTo>
                    <a:pt x="1561084" y="892175"/>
                  </a:lnTo>
                  <a:lnTo>
                    <a:pt x="1561084" y="99060"/>
                  </a:lnTo>
                  <a:lnTo>
                    <a:pt x="1553283" y="60489"/>
                  </a:lnTo>
                  <a:lnTo>
                    <a:pt x="1532016" y="29003"/>
                  </a:lnTo>
                  <a:lnTo>
                    <a:pt x="1500487" y="7780"/>
                  </a:lnTo>
                  <a:lnTo>
                    <a:pt x="146189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107310" y="2602865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4" h="991235">
                  <a:moveTo>
                    <a:pt x="0" y="99060"/>
                  </a:moveTo>
                  <a:lnTo>
                    <a:pt x="7800" y="60489"/>
                  </a:lnTo>
                  <a:lnTo>
                    <a:pt x="29067" y="29003"/>
                  </a:lnTo>
                  <a:lnTo>
                    <a:pt x="60596" y="7780"/>
                  </a:lnTo>
                  <a:lnTo>
                    <a:pt x="99187" y="0"/>
                  </a:lnTo>
                  <a:lnTo>
                    <a:pt x="1461897" y="0"/>
                  </a:lnTo>
                  <a:lnTo>
                    <a:pt x="1500487" y="7780"/>
                  </a:lnTo>
                  <a:lnTo>
                    <a:pt x="1532016" y="29003"/>
                  </a:lnTo>
                  <a:lnTo>
                    <a:pt x="1553283" y="60489"/>
                  </a:lnTo>
                  <a:lnTo>
                    <a:pt x="1561084" y="99060"/>
                  </a:lnTo>
                  <a:lnTo>
                    <a:pt x="1561084" y="892175"/>
                  </a:lnTo>
                  <a:lnTo>
                    <a:pt x="1553283" y="930745"/>
                  </a:lnTo>
                  <a:lnTo>
                    <a:pt x="1532016" y="962231"/>
                  </a:lnTo>
                  <a:lnTo>
                    <a:pt x="1500487" y="983454"/>
                  </a:lnTo>
                  <a:lnTo>
                    <a:pt x="1461897" y="991235"/>
                  </a:lnTo>
                  <a:lnTo>
                    <a:pt x="99187" y="991235"/>
                  </a:lnTo>
                  <a:lnTo>
                    <a:pt x="60596" y="983452"/>
                  </a:lnTo>
                  <a:lnTo>
                    <a:pt x="29067" y="962215"/>
                  </a:lnTo>
                  <a:lnTo>
                    <a:pt x="7800" y="930691"/>
                  </a:lnTo>
                  <a:lnTo>
                    <a:pt x="0" y="892048"/>
                  </a:lnTo>
                  <a:lnTo>
                    <a:pt x="0" y="9906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280792" y="2767584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4" h="991235">
                  <a:moveTo>
                    <a:pt x="1461896" y="0"/>
                  </a:moveTo>
                  <a:lnTo>
                    <a:pt x="99187" y="0"/>
                  </a:lnTo>
                  <a:lnTo>
                    <a:pt x="60543" y="7800"/>
                  </a:lnTo>
                  <a:lnTo>
                    <a:pt x="29019" y="29067"/>
                  </a:lnTo>
                  <a:lnTo>
                    <a:pt x="7782" y="60596"/>
                  </a:lnTo>
                  <a:lnTo>
                    <a:pt x="0" y="99186"/>
                  </a:lnTo>
                  <a:lnTo>
                    <a:pt x="0" y="892175"/>
                  </a:lnTo>
                  <a:lnTo>
                    <a:pt x="7782" y="930745"/>
                  </a:lnTo>
                  <a:lnTo>
                    <a:pt x="29019" y="962231"/>
                  </a:lnTo>
                  <a:lnTo>
                    <a:pt x="60543" y="983454"/>
                  </a:lnTo>
                  <a:lnTo>
                    <a:pt x="99187" y="991234"/>
                  </a:lnTo>
                  <a:lnTo>
                    <a:pt x="1461896" y="991234"/>
                  </a:lnTo>
                  <a:lnTo>
                    <a:pt x="1500487" y="983454"/>
                  </a:lnTo>
                  <a:lnTo>
                    <a:pt x="1532016" y="962231"/>
                  </a:lnTo>
                  <a:lnTo>
                    <a:pt x="1553283" y="930745"/>
                  </a:lnTo>
                  <a:lnTo>
                    <a:pt x="1561083" y="892175"/>
                  </a:lnTo>
                  <a:lnTo>
                    <a:pt x="1561083" y="99186"/>
                  </a:lnTo>
                  <a:lnTo>
                    <a:pt x="1553283" y="60596"/>
                  </a:lnTo>
                  <a:lnTo>
                    <a:pt x="1532016" y="29067"/>
                  </a:lnTo>
                  <a:lnTo>
                    <a:pt x="1500487" y="7800"/>
                  </a:lnTo>
                  <a:lnTo>
                    <a:pt x="146189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280792" y="2767584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4" h="991235">
                  <a:moveTo>
                    <a:pt x="0" y="99186"/>
                  </a:moveTo>
                  <a:lnTo>
                    <a:pt x="7782" y="60596"/>
                  </a:lnTo>
                  <a:lnTo>
                    <a:pt x="29019" y="29067"/>
                  </a:lnTo>
                  <a:lnTo>
                    <a:pt x="60543" y="7800"/>
                  </a:lnTo>
                  <a:lnTo>
                    <a:pt x="99187" y="0"/>
                  </a:lnTo>
                  <a:lnTo>
                    <a:pt x="1461896" y="0"/>
                  </a:lnTo>
                  <a:lnTo>
                    <a:pt x="1500487" y="7800"/>
                  </a:lnTo>
                  <a:lnTo>
                    <a:pt x="1532016" y="29067"/>
                  </a:lnTo>
                  <a:lnTo>
                    <a:pt x="1553283" y="60596"/>
                  </a:lnTo>
                  <a:lnTo>
                    <a:pt x="1561083" y="99186"/>
                  </a:lnTo>
                  <a:lnTo>
                    <a:pt x="1561083" y="892175"/>
                  </a:lnTo>
                  <a:lnTo>
                    <a:pt x="1553283" y="930745"/>
                  </a:lnTo>
                  <a:lnTo>
                    <a:pt x="1532016" y="962231"/>
                  </a:lnTo>
                  <a:lnTo>
                    <a:pt x="1500487" y="983454"/>
                  </a:lnTo>
                  <a:lnTo>
                    <a:pt x="1461896" y="991234"/>
                  </a:lnTo>
                  <a:lnTo>
                    <a:pt x="99187" y="991234"/>
                  </a:lnTo>
                  <a:lnTo>
                    <a:pt x="60543" y="983454"/>
                  </a:lnTo>
                  <a:lnTo>
                    <a:pt x="29019" y="962231"/>
                  </a:lnTo>
                  <a:lnTo>
                    <a:pt x="7782" y="930745"/>
                  </a:lnTo>
                  <a:lnTo>
                    <a:pt x="0" y="892175"/>
                  </a:lnTo>
                  <a:lnTo>
                    <a:pt x="0" y="99186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2417826" y="2851150"/>
            <a:ext cx="1287145" cy="7912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algn="ctr">
              <a:lnSpc>
                <a:spcPts val="1450"/>
              </a:lnSpc>
              <a:spcBef>
                <a:spcPts val="340"/>
              </a:spcBef>
            </a:pPr>
            <a:r>
              <a:rPr sz="1400" b="1" spc="-45" dirty="0">
                <a:solidFill>
                  <a:srgbClr val="375F92"/>
                </a:solidFill>
                <a:latin typeface="Arial"/>
                <a:cs typeface="Arial"/>
              </a:rPr>
              <a:t>ф</a:t>
            </a:r>
            <a:r>
              <a:rPr sz="1400" b="1" spc="-5" dirty="0">
                <a:solidFill>
                  <a:srgbClr val="375F92"/>
                </a:solidFill>
                <a:latin typeface="Arial"/>
                <a:cs typeface="Arial"/>
              </a:rPr>
              <a:t>еде</a:t>
            </a:r>
            <a:r>
              <a:rPr sz="1400" b="1" spc="-10" dirty="0">
                <a:solidFill>
                  <a:srgbClr val="375F92"/>
                </a:solidFill>
                <a:latin typeface="Arial"/>
                <a:cs typeface="Arial"/>
              </a:rPr>
              <a:t>р</a:t>
            </a:r>
            <a:r>
              <a:rPr sz="1400" b="1" spc="-5" dirty="0">
                <a:solidFill>
                  <a:srgbClr val="375F92"/>
                </a:solidFill>
                <a:latin typeface="Arial"/>
                <a:cs typeface="Arial"/>
              </a:rPr>
              <a:t>альный  календарный </a:t>
            </a:r>
            <a:r>
              <a:rPr sz="1400" b="1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375F92"/>
                </a:solidFill>
                <a:latin typeface="Arial"/>
                <a:cs typeface="Arial"/>
              </a:rPr>
              <a:t>учебный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435"/>
              </a:lnSpc>
              <a:spcBef>
                <a:spcPts val="5"/>
              </a:spcBef>
            </a:pPr>
            <a:r>
              <a:rPr sz="1400" b="1" spc="-5" dirty="0">
                <a:solidFill>
                  <a:srgbClr val="375F92"/>
                </a:solidFill>
                <a:latin typeface="Arial"/>
                <a:cs typeface="Arial"/>
              </a:rPr>
              <a:t>график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4002532" y="2590165"/>
            <a:ext cx="1760220" cy="1181735"/>
            <a:chOff x="4002532" y="2590165"/>
            <a:chExt cx="1760220" cy="1181735"/>
          </a:xfrm>
        </p:grpSpPr>
        <p:sp>
          <p:nvSpPr>
            <p:cNvPr id="51" name="object 51"/>
            <p:cNvSpPr/>
            <p:nvPr/>
          </p:nvSpPr>
          <p:spPr>
            <a:xfrm>
              <a:off x="4015232" y="2602865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4" h="991235">
                  <a:moveTo>
                    <a:pt x="1461896" y="0"/>
                  </a:moveTo>
                  <a:lnTo>
                    <a:pt x="99187" y="0"/>
                  </a:lnTo>
                  <a:lnTo>
                    <a:pt x="60596" y="7780"/>
                  </a:lnTo>
                  <a:lnTo>
                    <a:pt x="29067" y="29003"/>
                  </a:lnTo>
                  <a:lnTo>
                    <a:pt x="7800" y="60489"/>
                  </a:lnTo>
                  <a:lnTo>
                    <a:pt x="0" y="99060"/>
                  </a:lnTo>
                  <a:lnTo>
                    <a:pt x="0" y="892048"/>
                  </a:lnTo>
                  <a:lnTo>
                    <a:pt x="7800" y="930691"/>
                  </a:lnTo>
                  <a:lnTo>
                    <a:pt x="29067" y="962215"/>
                  </a:lnTo>
                  <a:lnTo>
                    <a:pt x="60596" y="983452"/>
                  </a:lnTo>
                  <a:lnTo>
                    <a:pt x="99187" y="991235"/>
                  </a:lnTo>
                  <a:lnTo>
                    <a:pt x="1461896" y="991235"/>
                  </a:lnTo>
                  <a:lnTo>
                    <a:pt x="1500487" y="983454"/>
                  </a:lnTo>
                  <a:lnTo>
                    <a:pt x="1532016" y="962231"/>
                  </a:lnTo>
                  <a:lnTo>
                    <a:pt x="1553283" y="930745"/>
                  </a:lnTo>
                  <a:lnTo>
                    <a:pt x="1561083" y="892175"/>
                  </a:lnTo>
                  <a:lnTo>
                    <a:pt x="1561083" y="99060"/>
                  </a:lnTo>
                  <a:lnTo>
                    <a:pt x="1553283" y="60489"/>
                  </a:lnTo>
                  <a:lnTo>
                    <a:pt x="1532016" y="29003"/>
                  </a:lnTo>
                  <a:lnTo>
                    <a:pt x="1500487" y="7780"/>
                  </a:lnTo>
                  <a:lnTo>
                    <a:pt x="146189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015232" y="2602865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4" h="991235">
                  <a:moveTo>
                    <a:pt x="0" y="99060"/>
                  </a:moveTo>
                  <a:lnTo>
                    <a:pt x="7800" y="60489"/>
                  </a:lnTo>
                  <a:lnTo>
                    <a:pt x="29067" y="29003"/>
                  </a:lnTo>
                  <a:lnTo>
                    <a:pt x="60596" y="7780"/>
                  </a:lnTo>
                  <a:lnTo>
                    <a:pt x="99187" y="0"/>
                  </a:lnTo>
                  <a:lnTo>
                    <a:pt x="1461896" y="0"/>
                  </a:lnTo>
                  <a:lnTo>
                    <a:pt x="1500487" y="7780"/>
                  </a:lnTo>
                  <a:lnTo>
                    <a:pt x="1532016" y="29003"/>
                  </a:lnTo>
                  <a:lnTo>
                    <a:pt x="1553283" y="60489"/>
                  </a:lnTo>
                  <a:lnTo>
                    <a:pt x="1561083" y="99060"/>
                  </a:lnTo>
                  <a:lnTo>
                    <a:pt x="1561083" y="892175"/>
                  </a:lnTo>
                  <a:lnTo>
                    <a:pt x="1553283" y="930745"/>
                  </a:lnTo>
                  <a:lnTo>
                    <a:pt x="1532016" y="962231"/>
                  </a:lnTo>
                  <a:lnTo>
                    <a:pt x="1500487" y="983454"/>
                  </a:lnTo>
                  <a:lnTo>
                    <a:pt x="1461896" y="991235"/>
                  </a:lnTo>
                  <a:lnTo>
                    <a:pt x="99187" y="991235"/>
                  </a:lnTo>
                  <a:lnTo>
                    <a:pt x="60596" y="983452"/>
                  </a:lnTo>
                  <a:lnTo>
                    <a:pt x="29067" y="962215"/>
                  </a:lnTo>
                  <a:lnTo>
                    <a:pt x="7800" y="930691"/>
                  </a:lnTo>
                  <a:lnTo>
                    <a:pt x="0" y="892048"/>
                  </a:lnTo>
                  <a:lnTo>
                    <a:pt x="0" y="9906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188714" y="2767584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4" h="991235">
                  <a:moveTo>
                    <a:pt x="1461897" y="0"/>
                  </a:moveTo>
                  <a:lnTo>
                    <a:pt x="99187" y="0"/>
                  </a:lnTo>
                  <a:lnTo>
                    <a:pt x="60596" y="7800"/>
                  </a:lnTo>
                  <a:lnTo>
                    <a:pt x="29067" y="29067"/>
                  </a:lnTo>
                  <a:lnTo>
                    <a:pt x="7800" y="60596"/>
                  </a:lnTo>
                  <a:lnTo>
                    <a:pt x="0" y="99186"/>
                  </a:lnTo>
                  <a:lnTo>
                    <a:pt x="0" y="892175"/>
                  </a:lnTo>
                  <a:lnTo>
                    <a:pt x="7800" y="930745"/>
                  </a:lnTo>
                  <a:lnTo>
                    <a:pt x="29067" y="962231"/>
                  </a:lnTo>
                  <a:lnTo>
                    <a:pt x="60596" y="983454"/>
                  </a:lnTo>
                  <a:lnTo>
                    <a:pt x="99187" y="991234"/>
                  </a:lnTo>
                  <a:lnTo>
                    <a:pt x="1461897" y="991234"/>
                  </a:lnTo>
                  <a:lnTo>
                    <a:pt x="1500487" y="983454"/>
                  </a:lnTo>
                  <a:lnTo>
                    <a:pt x="1532016" y="962231"/>
                  </a:lnTo>
                  <a:lnTo>
                    <a:pt x="1553283" y="930745"/>
                  </a:lnTo>
                  <a:lnTo>
                    <a:pt x="1561084" y="892175"/>
                  </a:lnTo>
                  <a:lnTo>
                    <a:pt x="1561084" y="99186"/>
                  </a:lnTo>
                  <a:lnTo>
                    <a:pt x="1553283" y="60596"/>
                  </a:lnTo>
                  <a:lnTo>
                    <a:pt x="1532016" y="29067"/>
                  </a:lnTo>
                  <a:lnTo>
                    <a:pt x="1500487" y="7800"/>
                  </a:lnTo>
                  <a:lnTo>
                    <a:pt x="146189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188714" y="2767584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4" h="991235">
                  <a:moveTo>
                    <a:pt x="0" y="99186"/>
                  </a:moveTo>
                  <a:lnTo>
                    <a:pt x="7800" y="60596"/>
                  </a:lnTo>
                  <a:lnTo>
                    <a:pt x="29067" y="29067"/>
                  </a:lnTo>
                  <a:lnTo>
                    <a:pt x="60596" y="7800"/>
                  </a:lnTo>
                  <a:lnTo>
                    <a:pt x="99187" y="0"/>
                  </a:lnTo>
                  <a:lnTo>
                    <a:pt x="1461897" y="0"/>
                  </a:lnTo>
                  <a:lnTo>
                    <a:pt x="1500487" y="7800"/>
                  </a:lnTo>
                  <a:lnTo>
                    <a:pt x="1532016" y="29067"/>
                  </a:lnTo>
                  <a:lnTo>
                    <a:pt x="1553283" y="60596"/>
                  </a:lnTo>
                  <a:lnTo>
                    <a:pt x="1561084" y="99186"/>
                  </a:lnTo>
                  <a:lnTo>
                    <a:pt x="1561084" y="892175"/>
                  </a:lnTo>
                  <a:lnTo>
                    <a:pt x="1553283" y="930745"/>
                  </a:lnTo>
                  <a:lnTo>
                    <a:pt x="1532016" y="962231"/>
                  </a:lnTo>
                  <a:lnTo>
                    <a:pt x="1500487" y="983454"/>
                  </a:lnTo>
                  <a:lnTo>
                    <a:pt x="1461897" y="991234"/>
                  </a:lnTo>
                  <a:lnTo>
                    <a:pt x="99187" y="991234"/>
                  </a:lnTo>
                  <a:lnTo>
                    <a:pt x="60596" y="983454"/>
                  </a:lnTo>
                  <a:lnTo>
                    <a:pt x="29067" y="962231"/>
                  </a:lnTo>
                  <a:lnTo>
                    <a:pt x="7800" y="930745"/>
                  </a:lnTo>
                  <a:lnTo>
                    <a:pt x="0" y="892175"/>
                  </a:lnTo>
                  <a:lnTo>
                    <a:pt x="0" y="99186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4279519" y="2791460"/>
            <a:ext cx="1377950" cy="91821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94945" marR="186690" algn="ctr">
              <a:lnSpc>
                <a:spcPts val="1140"/>
              </a:lnSpc>
              <a:spcBef>
                <a:spcPts val="290"/>
              </a:spcBef>
            </a:pPr>
            <a:r>
              <a:rPr sz="1100" b="1" spc="-10" dirty="0">
                <a:solidFill>
                  <a:srgbClr val="375F92"/>
                </a:solidFill>
                <a:latin typeface="Arial"/>
                <a:cs typeface="Arial"/>
              </a:rPr>
              <a:t>ф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е</a:t>
            </a:r>
            <a:r>
              <a:rPr sz="1100" b="1" spc="-10" dirty="0">
                <a:solidFill>
                  <a:srgbClr val="375F92"/>
                </a:solidFill>
                <a:latin typeface="Arial"/>
                <a:cs typeface="Arial"/>
              </a:rPr>
              <a:t>д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ера</a:t>
            </a:r>
            <a:r>
              <a:rPr sz="1100" b="1" spc="-10" dirty="0">
                <a:solidFill>
                  <a:srgbClr val="375F92"/>
                </a:solidFill>
                <a:latin typeface="Arial"/>
                <a:cs typeface="Arial"/>
              </a:rPr>
              <a:t>л</a:t>
            </a:r>
            <a:r>
              <a:rPr sz="1100" b="1" dirty="0">
                <a:solidFill>
                  <a:srgbClr val="375F92"/>
                </a:solidFill>
                <a:latin typeface="Arial"/>
                <a:cs typeface="Arial"/>
              </a:rPr>
              <a:t>ьные  рабочие</a:t>
            </a:r>
            <a:endParaRPr sz="1100">
              <a:latin typeface="Arial"/>
              <a:cs typeface="Arial"/>
            </a:endParaRPr>
          </a:p>
          <a:p>
            <a:pPr marL="635" algn="ctr">
              <a:lnSpc>
                <a:spcPts val="1045"/>
              </a:lnSpc>
            </a:pPr>
            <a:r>
              <a:rPr sz="1100" b="1" dirty="0">
                <a:solidFill>
                  <a:srgbClr val="375F92"/>
                </a:solidFill>
                <a:latin typeface="Arial"/>
                <a:cs typeface="Arial"/>
              </a:rPr>
              <a:t>программы</a:t>
            </a:r>
            <a:endParaRPr sz="1100">
              <a:latin typeface="Arial"/>
              <a:cs typeface="Arial"/>
            </a:endParaRPr>
          </a:p>
          <a:p>
            <a:pPr marL="635" algn="ctr">
              <a:lnSpc>
                <a:spcPts val="1140"/>
              </a:lnSpc>
            </a:pP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учебных</a:t>
            </a:r>
            <a:endParaRPr sz="1100">
              <a:latin typeface="Arial"/>
              <a:cs typeface="Arial"/>
            </a:endParaRPr>
          </a:p>
          <a:p>
            <a:pPr marL="12065" marR="5080" algn="ctr">
              <a:lnSpc>
                <a:spcPts val="1140"/>
              </a:lnSpc>
              <a:spcBef>
                <a:spcPts val="100"/>
              </a:spcBef>
            </a:pPr>
            <a:r>
              <a:rPr sz="1100" b="1" dirty="0">
                <a:solidFill>
                  <a:srgbClr val="375F92"/>
                </a:solidFill>
                <a:latin typeface="Arial"/>
                <a:cs typeface="Arial"/>
              </a:rPr>
              <a:t>пр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е</a:t>
            </a:r>
            <a:r>
              <a:rPr sz="1100" b="1" spc="-10" dirty="0">
                <a:solidFill>
                  <a:srgbClr val="375F92"/>
                </a:solidFill>
                <a:latin typeface="Arial"/>
                <a:cs typeface="Arial"/>
              </a:rPr>
              <a:t>д</a:t>
            </a:r>
            <a:r>
              <a:rPr sz="1100" b="1" dirty="0">
                <a:solidFill>
                  <a:srgbClr val="375F92"/>
                </a:solidFill>
                <a:latin typeface="Arial"/>
                <a:cs typeface="Arial"/>
              </a:rPr>
              <a:t>ме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т</a:t>
            </a:r>
            <a:r>
              <a:rPr sz="1100" b="1" dirty="0">
                <a:solidFill>
                  <a:srgbClr val="375F92"/>
                </a:solidFill>
                <a:latin typeface="Arial"/>
                <a:cs typeface="Arial"/>
              </a:rPr>
              <a:t>ов,</a:t>
            </a:r>
            <a:r>
              <a:rPr sz="1100" b="1" spc="-2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к</a:t>
            </a:r>
            <a:r>
              <a:rPr sz="1100" b="1" spc="-30" dirty="0">
                <a:solidFill>
                  <a:srgbClr val="375F92"/>
                </a:solidFill>
                <a:latin typeface="Arial"/>
                <a:cs typeface="Arial"/>
              </a:rPr>
              <a:t>у</a:t>
            </a:r>
            <a:r>
              <a:rPr sz="1100" b="1" dirty="0">
                <a:solidFill>
                  <a:srgbClr val="375F92"/>
                </a:solidFill>
                <a:latin typeface="Arial"/>
                <a:cs typeface="Arial"/>
              </a:rPr>
              <a:t>р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с</a:t>
            </a:r>
            <a:r>
              <a:rPr sz="1100" b="1" dirty="0">
                <a:solidFill>
                  <a:srgbClr val="375F92"/>
                </a:solidFill>
                <a:latin typeface="Arial"/>
                <a:cs typeface="Arial"/>
              </a:rPr>
              <a:t>ов,  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дисциплин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5910453" y="2590165"/>
            <a:ext cx="1760220" cy="1181735"/>
            <a:chOff x="5910453" y="2590165"/>
            <a:chExt cx="1760220" cy="1181735"/>
          </a:xfrm>
        </p:grpSpPr>
        <p:sp>
          <p:nvSpPr>
            <p:cNvPr id="57" name="object 57"/>
            <p:cNvSpPr/>
            <p:nvPr/>
          </p:nvSpPr>
          <p:spPr>
            <a:xfrm>
              <a:off x="5923153" y="2602865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5" h="991235">
                  <a:moveTo>
                    <a:pt x="1461897" y="0"/>
                  </a:moveTo>
                  <a:lnTo>
                    <a:pt x="99187" y="0"/>
                  </a:lnTo>
                  <a:lnTo>
                    <a:pt x="60596" y="7780"/>
                  </a:lnTo>
                  <a:lnTo>
                    <a:pt x="29067" y="29003"/>
                  </a:lnTo>
                  <a:lnTo>
                    <a:pt x="7800" y="60489"/>
                  </a:lnTo>
                  <a:lnTo>
                    <a:pt x="0" y="99060"/>
                  </a:lnTo>
                  <a:lnTo>
                    <a:pt x="0" y="892048"/>
                  </a:lnTo>
                  <a:lnTo>
                    <a:pt x="7800" y="930691"/>
                  </a:lnTo>
                  <a:lnTo>
                    <a:pt x="29067" y="962215"/>
                  </a:lnTo>
                  <a:lnTo>
                    <a:pt x="60596" y="983452"/>
                  </a:lnTo>
                  <a:lnTo>
                    <a:pt x="99187" y="991235"/>
                  </a:lnTo>
                  <a:lnTo>
                    <a:pt x="1461897" y="991235"/>
                  </a:lnTo>
                  <a:lnTo>
                    <a:pt x="1500540" y="983454"/>
                  </a:lnTo>
                  <a:lnTo>
                    <a:pt x="1532064" y="962231"/>
                  </a:lnTo>
                  <a:lnTo>
                    <a:pt x="1553301" y="930745"/>
                  </a:lnTo>
                  <a:lnTo>
                    <a:pt x="1561083" y="892175"/>
                  </a:lnTo>
                  <a:lnTo>
                    <a:pt x="1561083" y="99060"/>
                  </a:lnTo>
                  <a:lnTo>
                    <a:pt x="1553301" y="60489"/>
                  </a:lnTo>
                  <a:lnTo>
                    <a:pt x="1532064" y="29003"/>
                  </a:lnTo>
                  <a:lnTo>
                    <a:pt x="1500540" y="7780"/>
                  </a:lnTo>
                  <a:lnTo>
                    <a:pt x="146189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923153" y="2602865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5" h="991235">
                  <a:moveTo>
                    <a:pt x="0" y="99060"/>
                  </a:moveTo>
                  <a:lnTo>
                    <a:pt x="7800" y="60489"/>
                  </a:lnTo>
                  <a:lnTo>
                    <a:pt x="29067" y="29003"/>
                  </a:lnTo>
                  <a:lnTo>
                    <a:pt x="60596" y="7780"/>
                  </a:lnTo>
                  <a:lnTo>
                    <a:pt x="99187" y="0"/>
                  </a:lnTo>
                  <a:lnTo>
                    <a:pt x="1461897" y="0"/>
                  </a:lnTo>
                  <a:lnTo>
                    <a:pt x="1500540" y="7780"/>
                  </a:lnTo>
                  <a:lnTo>
                    <a:pt x="1532064" y="29003"/>
                  </a:lnTo>
                  <a:lnTo>
                    <a:pt x="1553301" y="60489"/>
                  </a:lnTo>
                  <a:lnTo>
                    <a:pt x="1561083" y="99060"/>
                  </a:lnTo>
                  <a:lnTo>
                    <a:pt x="1561083" y="892175"/>
                  </a:lnTo>
                  <a:lnTo>
                    <a:pt x="1553301" y="930745"/>
                  </a:lnTo>
                  <a:lnTo>
                    <a:pt x="1532064" y="962231"/>
                  </a:lnTo>
                  <a:lnTo>
                    <a:pt x="1500540" y="983454"/>
                  </a:lnTo>
                  <a:lnTo>
                    <a:pt x="1461897" y="991235"/>
                  </a:lnTo>
                  <a:lnTo>
                    <a:pt x="99187" y="991235"/>
                  </a:lnTo>
                  <a:lnTo>
                    <a:pt x="60596" y="983452"/>
                  </a:lnTo>
                  <a:lnTo>
                    <a:pt x="29067" y="962215"/>
                  </a:lnTo>
                  <a:lnTo>
                    <a:pt x="7800" y="930691"/>
                  </a:lnTo>
                  <a:lnTo>
                    <a:pt x="0" y="892048"/>
                  </a:lnTo>
                  <a:lnTo>
                    <a:pt x="0" y="9906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096635" y="2767584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5" h="991235">
                  <a:moveTo>
                    <a:pt x="1461896" y="0"/>
                  </a:moveTo>
                  <a:lnTo>
                    <a:pt x="99187" y="0"/>
                  </a:lnTo>
                  <a:lnTo>
                    <a:pt x="60596" y="7800"/>
                  </a:lnTo>
                  <a:lnTo>
                    <a:pt x="29067" y="29067"/>
                  </a:lnTo>
                  <a:lnTo>
                    <a:pt x="7800" y="60596"/>
                  </a:lnTo>
                  <a:lnTo>
                    <a:pt x="0" y="99186"/>
                  </a:lnTo>
                  <a:lnTo>
                    <a:pt x="0" y="892175"/>
                  </a:lnTo>
                  <a:lnTo>
                    <a:pt x="7800" y="930745"/>
                  </a:lnTo>
                  <a:lnTo>
                    <a:pt x="29067" y="962231"/>
                  </a:lnTo>
                  <a:lnTo>
                    <a:pt x="60596" y="983454"/>
                  </a:lnTo>
                  <a:lnTo>
                    <a:pt x="99187" y="991234"/>
                  </a:lnTo>
                  <a:lnTo>
                    <a:pt x="1461896" y="991234"/>
                  </a:lnTo>
                  <a:lnTo>
                    <a:pt x="1500487" y="983454"/>
                  </a:lnTo>
                  <a:lnTo>
                    <a:pt x="1532016" y="962231"/>
                  </a:lnTo>
                  <a:lnTo>
                    <a:pt x="1553283" y="930745"/>
                  </a:lnTo>
                  <a:lnTo>
                    <a:pt x="1561084" y="892175"/>
                  </a:lnTo>
                  <a:lnTo>
                    <a:pt x="1561084" y="99186"/>
                  </a:lnTo>
                  <a:lnTo>
                    <a:pt x="1553283" y="60596"/>
                  </a:lnTo>
                  <a:lnTo>
                    <a:pt x="1532016" y="29067"/>
                  </a:lnTo>
                  <a:lnTo>
                    <a:pt x="1500487" y="7800"/>
                  </a:lnTo>
                  <a:lnTo>
                    <a:pt x="146189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096635" y="2767584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5" h="991235">
                  <a:moveTo>
                    <a:pt x="0" y="99186"/>
                  </a:moveTo>
                  <a:lnTo>
                    <a:pt x="7800" y="60596"/>
                  </a:lnTo>
                  <a:lnTo>
                    <a:pt x="29067" y="29067"/>
                  </a:lnTo>
                  <a:lnTo>
                    <a:pt x="60596" y="7800"/>
                  </a:lnTo>
                  <a:lnTo>
                    <a:pt x="99187" y="0"/>
                  </a:lnTo>
                  <a:lnTo>
                    <a:pt x="1461896" y="0"/>
                  </a:lnTo>
                  <a:lnTo>
                    <a:pt x="1500487" y="7800"/>
                  </a:lnTo>
                  <a:lnTo>
                    <a:pt x="1532016" y="29067"/>
                  </a:lnTo>
                  <a:lnTo>
                    <a:pt x="1553283" y="60596"/>
                  </a:lnTo>
                  <a:lnTo>
                    <a:pt x="1561084" y="99186"/>
                  </a:lnTo>
                  <a:lnTo>
                    <a:pt x="1561084" y="892175"/>
                  </a:lnTo>
                  <a:lnTo>
                    <a:pt x="1553283" y="930745"/>
                  </a:lnTo>
                  <a:lnTo>
                    <a:pt x="1532016" y="962231"/>
                  </a:lnTo>
                  <a:lnTo>
                    <a:pt x="1500487" y="983454"/>
                  </a:lnTo>
                  <a:lnTo>
                    <a:pt x="1461896" y="991234"/>
                  </a:lnTo>
                  <a:lnTo>
                    <a:pt x="99187" y="991234"/>
                  </a:lnTo>
                  <a:lnTo>
                    <a:pt x="60596" y="983454"/>
                  </a:lnTo>
                  <a:lnTo>
                    <a:pt x="29067" y="962231"/>
                  </a:lnTo>
                  <a:lnTo>
                    <a:pt x="7800" y="930745"/>
                  </a:lnTo>
                  <a:lnTo>
                    <a:pt x="0" y="892175"/>
                  </a:lnTo>
                  <a:lnTo>
                    <a:pt x="0" y="99186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6263132" y="2851150"/>
            <a:ext cx="1228090" cy="7912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065" marR="5080" algn="ctr">
              <a:lnSpc>
                <a:spcPts val="1450"/>
              </a:lnSpc>
              <a:spcBef>
                <a:spcPts val="340"/>
              </a:spcBef>
            </a:pPr>
            <a:r>
              <a:rPr sz="1400" b="1" spc="-45" dirty="0">
                <a:solidFill>
                  <a:srgbClr val="375F92"/>
                </a:solidFill>
                <a:latin typeface="Arial"/>
                <a:cs typeface="Arial"/>
              </a:rPr>
              <a:t>ф</a:t>
            </a:r>
            <a:r>
              <a:rPr sz="1400" b="1" spc="-5" dirty="0">
                <a:solidFill>
                  <a:srgbClr val="375F92"/>
                </a:solidFill>
                <a:latin typeface="Arial"/>
                <a:cs typeface="Arial"/>
              </a:rPr>
              <a:t>еде</a:t>
            </a:r>
            <a:r>
              <a:rPr sz="1400" b="1" spc="-10" dirty="0">
                <a:solidFill>
                  <a:srgbClr val="375F92"/>
                </a:solidFill>
                <a:latin typeface="Arial"/>
                <a:cs typeface="Arial"/>
              </a:rPr>
              <a:t>р</a:t>
            </a:r>
            <a:r>
              <a:rPr sz="1400" b="1" spc="-5" dirty="0">
                <a:solidFill>
                  <a:srgbClr val="375F92"/>
                </a:solidFill>
                <a:latin typeface="Arial"/>
                <a:cs typeface="Arial"/>
              </a:rPr>
              <a:t>альная  </a:t>
            </a:r>
            <a:r>
              <a:rPr sz="1400" b="1" spc="-10" dirty="0">
                <a:solidFill>
                  <a:srgbClr val="375F92"/>
                </a:solidFill>
                <a:latin typeface="Arial"/>
                <a:cs typeface="Arial"/>
              </a:rPr>
              <a:t>рабочая</a:t>
            </a:r>
            <a:endParaRPr sz="1400">
              <a:latin typeface="Arial"/>
              <a:cs typeface="Arial"/>
            </a:endParaRPr>
          </a:p>
          <a:p>
            <a:pPr marL="96520" marR="89535" indent="635" algn="ctr">
              <a:lnSpc>
                <a:spcPts val="1440"/>
              </a:lnSpc>
              <a:spcBef>
                <a:spcPts val="15"/>
              </a:spcBef>
            </a:pPr>
            <a:r>
              <a:rPr sz="1400" b="1" spc="-5" dirty="0">
                <a:solidFill>
                  <a:srgbClr val="375F92"/>
                </a:solidFill>
                <a:latin typeface="Arial"/>
                <a:cs typeface="Arial"/>
              </a:rPr>
              <a:t>программа </a:t>
            </a:r>
            <a:r>
              <a:rPr sz="1400" b="1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375F92"/>
                </a:solidFill>
                <a:latin typeface="Arial"/>
                <a:cs typeface="Arial"/>
              </a:rPr>
              <a:t>в</a:t>
            </a:r>
            <a:r>
              <a:rPr sz="1400" b="1" spc="-30" dirty="0">
                <a:solidFill>
                  <a:srgbClr val="375F92"/>
                </a:solidFill>
                <a:latin typeface="Arial"/>
                <a:cs typeface="Arial"/>
              </a:rPr>
              <a:t>о</a:t>
            </a:r>
            <a:r>
              <a:rPr sz="1400" b="1" spc="-5" dirty="0">
                <a:solidFill>
                  <a:srgbClr val="375F92"/>
                </a:solidFill>
                <a:latin typeface="Arial"/>
                <a:cs typeface="Arial"/>
              </a:rPr>
              <a:t>спи</a:t>
            </a:r>
            <a:r>
              <a:rPr sz="1400" b="1" spc="-15" dirty="0">
                <a:solidFill>
                  <a:srgbClr val="375F92"/>
                </a:solidFill>
                <a:latin typeface="Arial"/>
                <a:cs typeface="Arial"/>
              </a:rPr>
              <a:t>т</a:t>
            </a:r>
            <a:r>
              <a:rPr sz="1400" b="1" spc="-5" dirty="0">
                <a:solidFill>
                  <a:srgbClr val="375F92"/>
                </a:solidFill>
                <a:latin typeface="Arial"/>
                <a:cs typeface="Arial"/>
              </a:rPr>
              <a:t>ания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7818373" y="2590165"/>
            <a:ext cx="1760220" cy="1181735"/>
            <a:chOff x="7818373" y="2590165"/>
            <a:chExt cx="1760220" cy="1181735"/>
          </a:xfrm>
        </p:grpSpPr>
        <p:sp>
          <p:nvSpPr>
            <p:cNvPr id="63" name="object 63"/>
            <p:cNvSpPr/>
            <p:nvPr/>
          </p:nvSpPr>
          <p:spPr>
            <a:xfrm>
              <a:off x="7831073" y="2602865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5" h="991235">
                  <a:moveTo>
                    <a:pt x="1462024" y="0"/>
                  </a:moveTo>
                  <a:lnTo>
                    <a:pt x="99186" y="0"/>
                  </a:lnTo>
                  <a:lnTo>
                    <a:pt x="60596" y="7780"/>
                  </a:lnTo>
                  <a:lnTo>
                    <a:pt x="29067" y="29003"/>
                  </a:lnTo>
                  <a:lnTo>
                    <a:pt x="7800" y="60489"/>
                  </a:lnTo>
                  <a:lnTo>
                    <a:pt x="0" y="99060"/>
                  </a:lnTo>
                  <a:lnTo>
                    <a:pt x="0" y="892048"/>
                  </a:lnTo>
                  <a:lnTo>
                    <a:pt x="7800" y="930691"/>
                  </a:lnTo>
                  <a:lnTo>
                    <a:pt x="29067" y="962215"/>
                  </a:lnTo>
                  <a:lnTo>
                    <a:pt x="60596" y="983452"/>
                  </a:lnTo>
                  <a:lnTo>
                    <a:pt x="99186" y="991235"/>
                  </a:lnTo>
                  <a:lnTo>
                    <a:pt x="1462024" y="991235"/>
                  </a:lnTo>
                  <a:lnTo>
                    <a:pt x="1500594" y="983454"/>
                  </a:lnTo>
                  <a:lnTo>
                    <a:pt x="1532080" y="962231"/>
                  </a:lnTo>
                  <a:lnTo>
                    <a:pt x="1553303" y="930745"/>
                  </a:lnTo>
                  <a:lnTo>
                    <a:pt x="1561083" y="892175"/>
                  </a:lnTo>
                  <a:lnTo>
                    <a:pt x="1561083" y="99060"/>
                  </a:lnTo>
                  <a:lnTo>
                    <a:pt x="1553303" y="60489"/>
                  </a:lnTo>
                  <a:lnTo>
                    <a:pt x="1532080" y="29003"/>
                  </a:lnTo>
                  <a:lnTo>
                    <a:pt x="1500594" y="7780"/>
                  </a:lnTo>
                  <a:lnTo>
                    <a:pt x="14620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831073" y="2602865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5" h="991235">
                  <a:moveTo>
                    <a:pt x="0" y="99060"/>
                  </a:moveTo>
                  <a:lnTo>
                    <a:pt x="7800" y="60489"/>
                  </a:lnTo>
                  <a:lnTo>
                    <a:pt x="29067" y="29003"/>
                  </a:lnTo>
                  <a:lnTo>
                    <a:pt x="60596" y="7780"/>
                  </a:lnTo>
                  <a:lnTo>
                    <a:pt x="99186" y="0"/>
                  </a:lnTo>
                  <a:lnTo>
                    <a:pt x="1462024" y="0"/>
                  </a:lnTo>
                  <a:lnTo>
                    <a:pt x="1500594" y="7780"/>
                  </a:lnTo>
                  <a:lnTo>
                    <a:pt x="1532080" y="29003"/>
                  </a:lnTo>
                  <a:lnTo>
                    <a:pt x="1553303" y="60489"/>
                  </a:lnTo>
                  <a:lnTo>
                    <a:pt x="1561083" y="99060"/>
                  </a:lnTo>
                  <a:lnTo>
                    <a:pt x="1561083" y="892175"/>
                  </a:lnTo>
                  <a:lnTo>
                    <a:pt x="1553303" y="930745"/>
                  </a:lnTo>
                  <a:lnTo>
                    <a:pt x="1532080" y="962231"/>
                  </a:lnTo>
                  <a:lnTo>
                    <a:pt x="1500594" y="983454"/>
                  </a:lnTo>
                  <a:lnTo>
                    <a:pt x="1462024" y="991235"/>
                  </a:lnTo>
                  <a:lnTo>
                    <a:pt x="99186" y="991235"/>
                  </a:lnTo>
                  <a:lnTo>
                    <a:pt x="60596" y="983452"/>
                  </a:lnTo>
                  <a:lnTo>
                    <a:pt x="29067" y="962215"/>
                  </a:lnTo>
                  <a:lnTo>
                    <a:pt x="7800" y="930691"/>
                  </a:lnTo>
                  <a:lnTo>
                    <a:pt x="0" y="892048"/>
                  </a:lnTo>
                  <a:lnTo>
                    <a:pt x="0" y="9906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004555" y="2767584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5" h="991235">
                  <a:moveTo>
                    <a:pt x="1461897" y="0"/>
                  </a:moveTo>
                  <a:lnTo>
                    <a:pt x="99187" y="0"/>
                  </a:lnTo>
                  <a:lnTo>
                    <a:pt x="60596" y="7800"/>
                  </a:lnTo>
                  <a:lnTo>
                    <a:pt x="29067" y="29067"/>
                  </a:lnTo>
                  <a:lnTo>
                    <a:pt x="7800" y="60596"/>
                  </a:lnTo>
                  <a:lnTo>
                    <a:pt x="0" y="99186"/>
                  </a:lnTo>
                  <a:lnTo>
                    <a:pt x="0" y="892175"/>
                  </a:lnTo>
                  <a:lnTo>
                    <a:pt x="7800" y="930745"/>
                  </a:lnTo>
                  <a:lnTo>
                    <a:pt x="29067" y="962231"/>
                  </a:lnTo>
                  <a:lnTo>
                    <a:pt x="60596" y="983454"/>
                  </a:lnTo>
                  <a:lnTo>
                    <a:pt x="99187" y="991234"/>
                  </a:lnTo>
                  <a:lnTo>
                    <a:pt x="1461897" y="991234"/>
                  </a:lnTo>
                  <a:lnTo>
                    <a:pt x="1500487" y="983454"/>
                  </a:lnTo>
                  <a:lnTo>
                    <a:pt x="1532016" y="962231"/>
                  </a:lnTo>
                  <a:lnTo>
                    <a:pt x="1553283" y="930745"/>
                  </a:lnTo>
                  <a:lnTo>
                    <a:pt x="1561084" y="892175"/>
                  </a:lnTo>
                  <a:lnTo>
                    <a:pt x="1561084" y="99186"/>
                  </a:lnTo>
                  <a:lnTo>
                    <a:pt x="1553283" y="60596"/>
                  </a:lnTo>
                  <a:lnTo>
                    <a:pt x="1532016" y="29067"/>
                  </a:lnTo>
                  <a:lnTo>
                    <a:pt x="1500487" y="7800"/>
                  </a:lnTo>
                  <a:lnTo>
                    <a:pt x="146189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004555" y="2767584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5" h="991235">
                  <a:moveTo>
                    <a:pt x="0" y="99186"/>
                  </a:moveTo>
                  <a:lnTo>
                    <a:pt x="7800" y="60596"/>
                  </a:lnTo>
                  <a:lnTo>
                    <a:pt x="29067" y="29067"/>
                  </a:lnTo>
                  <a:lnTo>
                    <a:pt x="60596" y="7800"/>
                  </a:lnTo>
                  <a:lnTo>
                    <a:pt x="99187" y="0"/>
                  </a:lnTo>
                  <a:lnTo>
                    <a:pt x="1461897" y="0"/>
                  </a:lnTo>
                  <a:lnTo>
                    <a:pt x="1500487" y="7800"/>
                  </a:lnTo>
                  <a:lnTo>
                    <a:pt x="1532016" y="29067"/>
                  </a:lnTo>
                  <a:lnTo>
                    <a:pt x="1553283" y="60596"/>
                  </a:lnTo>
                  <a:lnTo>
                    <a:pt x="1561084" y="99186"/>
                  </a:lnTo>
                  <a:lnTo>
                    <a:pt x="1561084" y="892175"/>
                  </a:lnTo>
                  <a:lnTo>
                    <a:pt x="1553283" y="930745"/>
                  </a:lnTo>
                  <a:lnTo>
                    <a:pt x="1532016" y="962231"/>
                  </a:lnTo>
                  <a:lnTo>
                    <a:pt x="1500487" y="983454"/>
                  </a:lnTo>
                  <a:lnTo>
                    <a:pt x="1461897" y="991234"/>
                  </a:lnTo>
                  <a:lnTo>
                    <a:pt x="99187" y="991234"/>
                  </a:lnTo>
                  <a:lnTo>
                    <a:pt x="60596" y="983454"/>
                  </a:lnTo>
                  <a:lnTo>
                    <a:pt x="29067" y="962231"/>
                  </a:lnTo>
                  <a:lnTo>
                    <a:pt x="7800" y="930745"/>
                  </a:lnTo>
                  <a:lnTo>
                    <a:pt x="0" y="892175"/>
                  </a:lnTo>
                  <a:lnTo>
                    <a:pt x="0" y="99186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8154416" y="2829305"/>
            <a:ext cx="1263650" cy="84137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algn="ctr">
              <a:lnSpc>
                <a:spcPct val="86500"/>
              </a:lnSpc>
              <a:spcBef>
                <a:spcPts val="295"/>
              </a:spcBef>
            </a:pPr>
            <a:r>
              <a:rPr sz="1200" b="1" spc="-5" dirty="0">
                <a:solidFill>
                  <a:srgbClr val="375F92"/>
                </a:solidFill>
                <a:latin typeface="Arial"/>
                <a:cs typeface="Arial"/>
              </a:rPr>
              <a:t>федеральный </a:t>
            </a:r>
            <a:r>
              <a:rPr sz="1200" b="1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375F92"/>
                </a:solidFill>
                <a:latin typeface="Arial"/>
                <a:cs typeface="Arial"/>
              </a:rPr>
              <a:t>календарный </a:t>
            </a:r>
            <a:r>
              <a:rPr sz="1200" b="1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375F92"/>
                </a:solidFill>
                <a:latin typeface="Arial"/>
                <a:cs typeface="Arial"/>
              </a:rPr>
              <a:t>план </a:t>
            </a:r>
            <a:r>
              <a:rPr sz="1200" b="1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375F92"/>
                </a:solidFill>
                <a:latin typeface="Arial"/>
                <a:cs typeface="Arial"/>
              </a:rPr>
              <a:t>в</a:t>
            </a:r>
            <a:r>
              <a:rPr sz="1200" b="1" spc="-15" dirty="0">
                <a:solidFill>
                  <a:srgbClr val="375F92"/>
                </a:solidFill>
                <a:latin typeface="Arial"/>
                <a:cs typeface="Arial"/>
              </a:rPr>
              <a:t>о</a:t>
            </a:r>
            <a:r>
              <a:rPr sz="1200" b="1" dirty="0">
                <a:solidFill>
                  <a:srgbClr val="375F92"/>
                </a:solidFill>
                <a:latin typeface="Arial"/>
                <a:cs typeface="Arial"/>
              </a:rPr>
              <a:t>с</a:t>
            </a:r>
            <a:r>
              <a:rPr sz="1200" b="1" spc="-5" dirty="0">
                <a:solidFill>
                  <a:srgbClr val="375F92"/>
                </a:solidFill>
                <a:latin typeface="Arial"/>
                <a:cs typeface="Arial"/>
              </a:rPr>
              <a:t>п</a:t>
            </a:r>
            <a:r>
              <a:rPr sz="1200" b="1" spc="-10" dirty="0">
                <a:solidFill>
                  <a:srgbClr val="375F92"/>
                </a:solidFill>
                <a:latin typeface="Arial"/>
                <a:cs typeface="Arial"/>
              </a:rPr>
              <a:t>и</a:t>
            </a:r>
            <a:r>
              <a:rPr sz="1200" b="1" spc="-15" dirty="0">
                <a:solidFill>
                  <a:srgbClr val="375F92"/>
                </a:solidFill>
                <a:latin typeface="Arial"/>
                <a:cs typeface="Arial"/>
              </a:rPr>
              <a:t>т</a:t>
            </a:r>
            <a:r>
              <a:rPr sz="1200" b="1" dirty="0">
                <a:solidFill>
                  <a:srgbClr val="375F92"/>
                </a:solidFill>
                <a:latin typeface="Arial"/>
                <a:cs typeface="Arial"/>
              </a:rPr>
              <a:t>а</a:t>
            </a:r>
            <a:r>
              <a:rPr sz="1200" b="1" spc="-15" dirty="0">
                <a:solidFill>
                  <a:srgbClr val="375F92"/>
                </a:solidFill>
                <a:latin typeface="Arial"/>
                <a:cs typeface="Arial"/>
              </a:rPr>
              <a:t>т</a:t>
            </a:r>
            <a:r>
              <a:rPr sz="1200" b="1" dirty="0">
                <a:solidFill>
                  <a:srgbClr val="375F92"/>
                </a:solidFill>
                <a:latin typeface="Arial"/>
                <a:cs typeface="Arial"/>
              </a:rPr>
              <a:t>ел</a:t>
            </a:r>
            <a:r>
              <a:rPr sz="1200" b="1" spc="-10" dirty="0">
                <a:solidFill>
                  <a:srgbClr val="375F92"/>
                </a:solidFill>
                <a:latin typeface="Arial"/>
                <a:cs typeface="Arial"/>
              </a:rPr>
              <a:t>ь</a:t>
            </a:r>
            <a:r>
              <a:rPr sz="1200" b="1" spc="-5" dirty="0">
                <a:solidFill>
                  <a:srgbClr val="375F92"/>
                </a:solidFill>
                <a:latin typeface="Arial"/>
                <a:cs typeface="Arial"/>
              </a:rPr>
              <a:t>н</a:t>
            </a:r>
            <a:r>
              <a:rPr sz="1200" b="1" dirty="0">
                <a:solidFill>
                  <a:srgbClr val="375F92"/>
                </a:solidFill>
                <a:latin typeface="Arial"/>
                <a:cs typeface="Arial"/>
              </a:rPr>
              <a:t>ой  </a:t>
            </a:r>
            <a:r>
              <a:rPr sz="1200" b="1" spc="-10" dirty="0">
                <a:solidFill>
                  <a:srgbClr val="375F92"/>
                </a:solidFill>
                <a:latin typeface="Arial"/>
                <a:cs typeface="Arial"/>
              </a:rPr>
              <a:t>работы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8" name="object 6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84546" y="1367396"/>
            <a:ext cx="440194" cy="436257"/>
          </a:xfrm>
          <a:prstGeom prst="rect">
            <a:avLst/>
          </a:prstGeom>
        </p:spPr>
      </p:pic>
      <p:sp>
        <p:nvSpPr>
          <p:cNvPr id="69" name="object 69"/>
          <p:cNvSpPr txBox="1"/>
          <p:nvPr/>
        </p:nvSpPr>
        <p:spPr>
          <a:xfrm>
            <a:off x="397865" y="6529527"/>
            <a:ext cx="9015095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AFEF"/>
                </a:solidFill>
                <a:latin typeface="Arial"/>
                <a:cs typeface="Arial"/>
              </a:rPr>
              <a:t>Федеральный</a:t>
            </a:r>
            <a:r>
              <a:rPr sz="1400" b="1" spc="-4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AFEF"/>
                </a:solidFill>
                <a:latin typeface="Arial"/>
                <a:cs typeface="Arial"/>
              </a:rPr>
              <a:t>закон</a:t>
            </a:r>
            <a:endParaRPr sz="14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400" b="1" spc="-20" dirty="0">
                <a:solidFill>
                  <a:srgbClr val="00AFEF"/>
                </a:solidFill>
                <a:latin typeface="Arial"/>
                <a:cs typeface="Arial"/>
              </a:rPr>
              <a:t>от</a:t>
            </a:r>
            <a:r>
              <a:rPr sz="1400" b="1" spc="34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AFEF"/>
                </a:solidFill>
                <a:latin typeface="Arial"/>
                <a:cs typeface="Arial"/>
              </a:rPr>
              <a:t>24 </a:t>
            </a:r>
            <a:r>
              <a:rPr sz="1400" b="1" spc="-10" dirty="0">
                <a:solidFill>
                  <a:srgbClr val="00AFEF"/>
                </a:solidFill>
                <a:latin typeface="Arial"/>
                <a:cs typeface="Arial"/>
              </a:rPr>
              <a:t>сентября</a:t>
            </a:r>
            <a:r>
              <a:rPr sz="1400" b="1" spc="37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AFEF"/>
                </a:solidFill>
                <a:latin typeface="Arial"/>
                <a:cs typeface="Arial"/>
              </a:rPr>
              <a:t>2022</a:t>
            </a:r>
            <a:r>
              <a:rPr sz="1400" b="1" spc="38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spc="-80" dirty="0">
                <a:solidFill>
                  <a:srgbClr val="00AFEF"/>
                </a:solidFill>
                <a:latin typeface="Arial"/>
                <a:cs typeface="Arial"/>
              </a:rPr>
              <a:t>г.</a:t>
            </a:r>
            <a:r>
              <a:rPr sz="1400" b="1" spc="229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spc="5" dirty="0">
                <a:solidFill>
                  <a:srgbClr val="00AFEF"/>
                </a:solidFill>
                <a:latin typeface="Arial"/>
                <a:cs typeface="Arial"/>
              </a:rPr>
              <a:t>№ </a:t>
            </a:r>
            <a:r>
              <a:rPr sz="1400" b="1" spc="-5" dirty="0">
                <a:solidFill>
                  <a:srgbClr val="00AFEF"/>
                </a:solidFill>
                <a:latin typeface="Arial"/>
                <a:cs typeface="Arial"/>
              </a:rPr>
              <a:t>371-ФЗ </a:t>
            </a:r>
            <a:r>
              <a:rPr sz="1400" b="1" dirty="0">
                <a:solidFill>
                  <a:srgbClr val="00AFEF"/>
                </a:solidFill>
                <a:latin typeface="Arial"/>
                <a:cs typeface="Arial"/>
              </a:rPr>
              <a:t>«О </a:t>
            </a:r>
            <a:r>
              <a:rPr sz="1400" b="1" spc="-5" dirty="0">
                <a:solidFill>
                  <a:srgbClr val="00AFEF"/>
                </a:solidFill>
                <a:latin typeface="Arial"/>
                <a:cs typeface="Arial"/>
              </a:rPr>
              <a:t>внесении</a:t>
            </a:r>
            <a:r>
              <a:rPr sz="1400" b="1" spc="37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AFEF"/>
                </a:solidFill>
                <a:latin typeface="Arial"/>
                <a:cs typeface="Arial"/>
              </a:rPr>
              <a:t>изменений </a:t>
            </a:r>
            <a:r>
              <a:rPr sz="1400" b="1" dirty="0">
                <a:solidFill>
                  <a:srgbClr val="00AFEF"/>
                </a:solidFill>
                <a:latin typeface="Arial"/>
                <a:cs typeface="Arial"/>
              </a:rPr>
              <a:t>в </a:t>
            </a:r>
            <a:r>
              <a:rPr sz="1400" b="1" spc="-5" dirty="0">
                <a:solidFill>
                  <a:srgbClr val="00AFEF"/>
                </a:solidFill>
                <a:latin typeface="Arial"/>
                <a:cs typeface="Arial"/>
              </a:rPr>
              <a:t>Федеральный</a:t>
            </a:r>
            <a:r>
              <a:rPr sz="1400" b="1" spc="38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AFEF"/>
                </a:solidFill>
                <a:latin typeface="Arial"/>
                <a:cs typeface="Arial"/>
              </a:rPr>
              <a:t>закон</a:t>
            </a:r>
            <a:r>
              <a:rPr sz="1400" b="1" spc="36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AFEF"/>
                </a:solidFill>
                <a:latin typeface="Arial"/>
                <a:cs typeface="Arial"/>
              </a:rPr>
              <a:t>«Об</a:t>
            </a:r>
            <a:r>
              <a:rPr sz="1400" b="1" spc="38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AFEF"/>
                </a:solidFill>
                <a:latin typeface="Arial"/>
                <a:cs typeface="Arial"/>
              </a:rPr>
              <a:t>образовании </a:t>
            </a:r>
            <a:r>
              <a:rPr sz="1400" b="1" spc="-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AFEF"/>
                </a:solidFill>
                <a:latin typeface="Arial"/>
                <a:cs typeface="Arial"/>
              </a:rPr>
              <a:t>в</a:t>
            </a:r>
            <a:r>
              <a:rPr sz="1400" b="1" spc="38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AFEF"/>
                </a:solidFill>
                <a:latin typeface="Arial"/>
                <a:cs typeface="Arial"/>
              </a:rPr>
              <a:t>Российской</a:t>
            </a:r>
            <a:r>
              <a:rPr sz="1400" b="1" spc="73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AFEF"/>
                </a:solidFill>
                <a:latin typeface="Arial"/>
                <a:cs typeface="Arial"/>
              </a:rPr>
              <a:t>Федерации»</a:t>
            </a:r>
            <a:r>
              <a:rPr sz="1400" b="1" spc="76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AFEF"/>
                </a:solidFill>
                <a:latin typeface="Arial"/>
                <a:cs typeface="Arial"/>
              </a:rPr>
              <a:t>и</a:t>
            </a:r>
            <a:r>
              <a:rPr sz="1400" b="1" spc="39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AFEF"/>
                </a:solidFill>
                <a:latin typeface="Arial"/>
                <a:cs typeface="Arial"/>
              </a:rPr>
              <a:t>статью</a:t>
            </a:r>
            <a:r>
              <a:rPr sz="1400" b="1" spc="75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AFEF"/>
                </a:solidFill>
                <a:latin typeface="Arial"/>
                <a:cs typeface="Arial"/>
              </a:rPr>
              <a:t>1</a:t>
            </a:r>
            <a:r>
              <a:rPr sz="1400" b="1" spc="39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AFEF"/>
                </a:solidFill>
                <a:latin typeface="Arial"/>
                <a:cs typeface="Arial"/>
              </a:rPr>
              <a:t>Федерального</a:t>
            </a:r>
            <a:r>
              <a:rPr sz="1400" b="1" spc="74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AFEF"/>
                </a:solidFill>
                <a:latin typeface="Arial"/>
                <a:cs typeface="Arial"/>
              </a:rPr>
              <a:t>закона</a:t>
            </a:r>
            <a:r>
              <a:rPr sz="1400" b="1" spc="73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AFEF"/>
                </a:solidFill>
                <a:latin typeface="Arial"/>
                <a:cs typeface="Arial"/>
              </a:rPr>
              <a:t>«Об</a:t>
            </a:r>
            <a:r>
              <a:rPr sz="1400" b="1" spc="38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AFEF"/>
                </a:solidFill>
                <a:latin typeface="Arial"/>
                <a:cs typeface="Arial"/>
              </a:rPr>
              <a:t>обязательных</a:t>
            </a:r>
            <a:r>
              <a:rPr sz="1400" b="1" spc="74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AFEF"/>
                </a:solidFill>
                <a:latin typeface="Arial"/>
                <a:cs typeface="Arial"/>
              </a:rPr>
              <a:t>требованиях </a:t>
            </a:r>
            <a:r>
              <a:rPr sz="1400" b="1" spc="-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AFEF"/>
                </a:solidFill>
                <a:latin typeface="Arial"/>
                <a:cs typeface="Arial"/>
              </a:rPr>
              <a:t>в</a:t>
            </a:r>
            <a:r>
              <a:rPr sz="1400" b="1" spc="-1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AFEF"/>
                </a:solidFill>
                <a:latin typeface="Arial"/>
                <a:cs typeface="Arial"/>
              </a:rPr>
              <a:t>Российской</a:t>
            </a:r>
            <a:r>
              <a:rPr sz="1400" b="1" spc="-2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AFEF"/>
                </a:solidFill>
                <a:latin typeface="Arial"/>
                <a:cs typeface="Arial"/>
              </a:rPr>
              <a:t>Федерации»</a:t>
            </a:r>
            <a:endParaRPr sz="14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113526" y="2035302"/>
            <a:ext cx="31934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548ED4"/>
                </a:solidFill>
                <a:latin typeface="Arial"/>
                <a:cs typeface="Arial"/>
              </a:rPr>
              <a:t>https://edsoo.ru/Normativniedokumenti.htm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847353" y="3936492"/>
            <a:ext cx="2141220" cy="2491740"/>
            <a:chOff x="847353" y="3936492"/>
            <a:chExt cx="2141220" cy="2491740"/>
          </a:xfrm>
        </p:grpSpPr>
        <p:pic>
          <p:nvPicPr>
            <p:cNvPr id="72" name="object 7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7353" y="3936492"/>
              <a:ext cx="2141200" cy="2491740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8687" y="4021912"/>
              <a:ext cx="1977898" cy="2320925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923924" y="4017149"/>
              <a:ext cx="1987550" cy="2330450"/>
            </a:xfrm>
            <a:custGeom>
              <a:avLst/>
              <a:gdLst/>
              <a:ahLst/>
              <a:cxnLst/>
              <a:rect l="l" t="t" r="r" b="b"/>
              <a:pathLst>
                <a:path w="1987550" h="2330450">
                  <a:moveTo>
                    <a:pt x="0" y="2330450"/>
                  </a:moveTo>
                  <a:lnTo>
                    <a:pt x="1987423" y="2330450"/>
                  </a:lnTo>
                  <a:lnTo>
                    <a:pt x="1987423" y="0"/>
                  </a:lnTo>
                  <a:lnTo>
                    <a:pt x="0" y="0"/>
                  </a:lnTo>
                  <a:lnTo>
                    <a:pt x="0" y="233045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" name="object 75"/>
          <p:cNvGrpSpPr/>
          <p:nvPr/>
        </p:nvGrpSpPr>
        <p:grpSpPr>
          <a:xfrm>
            <a:off x="3835918" y="3947168"/>
            <a:ext cx="2040889" cy="2470785"/>
            <a:chOff x="3835918" y="3947168"/>
            <a:chExt cx="2040889" cy="2470785"/>
          </a:xfrm>
        </p:grpSpPr>
        <p:pic>
          <p:nvPicPr>
            <p:cNvPr id="76" name="object 7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35918" y="3947168"/>
              <a:ext cx="2040615" cy="2470387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06266" y="4021912"/>
              <a:ext cx="1899285" cy="2320925"/>
            </a:xfrm>
            <a:prstGeom prst="rect">
              <a:avLst/>
            </a:prstGeom>
          </p:spPr>
        </p:pic>
      </p:grpSp>
      <p:grpSp>
        <p:nvGrpSpPr>
          <p:cNvPr id="78" name="object 78"/>
          <p:cNvGrpSpPr/>
          <p:nvPr/>
        </p:nvGrpSpPr>
        <p:grpSpPr>
          <a:xfrm>
            <a:off x="6605025" y="3947168"/>
            <a:ext cx="2091055" cy="2470785"/>
            <a:chOff x="6605025" y="3947168"/>
            <a:chExt cx="2091055" cy="2470785"/>
          </a:xfrm>
        </p:grpSpPr>
        <p:pic>
          <p:nvPicPr>
            <p:cNvPr id="79" name="object 7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05025" y="3947168"/>
              <a:ext cx="2090908" cy="2470387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76516" y="4021912"/>
              <a:ext cx="1948306" cy="23209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696390" y="0"/>
            <a:ext cx="3743960" cy="7584440"/>
            <a:chOff x="9696390" y="0"/>
            <a:chExt cx="3743960" cy="7584440"/>
          </a:xfrm>
        </p:grpSpPr>
        <p:sp>
          <p:nvSpPr>
            <p:cNvPr id="3" name="object 3"/>
            <p:cNvSpPr/>
            <p:nvPr/>
          </p:nvSpPr>
          <p:spPr>
            <a:xfrm>
              <a:off x="12434824" y="198374"/>
              <a:ext cx="762000" cy="838200"/>
            </a:xfrm>
            <a:custGeom>
              <a:avLst/>
              <a:gdLst/>
              <a:ahLst/>
              <a:cxnLst/>
              <a:rect l="l" t="t" r="r" b="b"/>
              <a:pathLst>
                <a:path w="762000" h="838200">
                  <a:moveTo>
                    <a:pt x="761999" y="0"/>
                  </a:moveTo>
                  <a:lnTo>
                    <a:pt x="0" y="0"/>
                  </a:lnTo>
                  <a:lnTo>
                    <a:pt x="0" y="838200"/>
                  </a:lnTo>
                  <a:lnTo>
                    <a:pt x="761999" y="838200"/>
                  </a:lnTo>
                  <a:lnTo>
                    <a:pt x="7619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717659" y="0"/>
              <a:ext cx="3722370" cy="7559675"/>
            </a:xfrm>
            <a:custGeom>
              <a:avLst/>
              <a:gdLst/>
              <a:ahLst/>
              <a:cxnLst/>
              <a:rect l="l" t="t" r="r" b="b"/>
              <a:pathLst>
                <a:path w="3722369" h="7559675">
                  <a:moveTo>
                    <a:pt x="3722116" y="0"/>
                  </a:moveTo>
                  <a:lnTo>
                    <a:pt x="0" y="0"/>
                  </a:lnTo>
                  <a:lnTo>
                    <a:pt x="0" y="7559674"/>
                  </a:lnTo>
                  <a:lnTo>
                    <a:pt x="3101721" y="7559674"/>
                  </a:lnTo>
                  <a:lnTo>
                    <a:pt x="3722116" y="6939318"/>
                  </a:lnTo>
                  <a:lnTo>
                    <a:pt x="3722116" y="0"/>
                  </a:lnTo>
                  <a:close/>
                </a:path>
              </a:pathLst>
            </a:custGeom>
            <a:solidFill>
              <a:srgbClr val="DCE6F1">
                <a:alpha val="6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61776" y="172212"/>
              <a:ext cx="886968" cy="12009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88446" y="198450"/>
              <a:ext cx="780592" cy="109377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710677" y="0"/>
              <a:ext cx="6985" cy="7555865"/>
            </a:xfrm>
            <a:custGeom>
              <a:avLst/>
              <a:gdLst/>
              <a:ahLst/>
              <a:cxnLst/>
              <a:rect l="l" t="t" r="r" b="b"/>
              <a:pathLst>
                <a:path w="6984" h="7555865">
                  <a:moveTo>
                    <a:pt x="6981" y="7555767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000066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97167" y="6523482"/>
            <a:ext cx="45720" cy="862330"/>
          </a:xfrm>
          <a:custGeom>
            <a:avLst/>
            <a:gdLst/>
            <a:ahLst/>
            <a:cxnLst/>
            <a:rect l="l" t="t" r="r" b="b"/>
            <a:pathLst>
              <a:path w="45720" h="862329">
                <a:moveTo>
                  <a:pt x="45718" y="0"/>
                </a:moveTo>
                <a:lnTo>
                  <a:pt x="0" y="0"/>
                </a:lnTo>
                <a:lnTo>
                  <a:pt x="0" y="862190"/>
                </a:lnTo>
                <a:lnTo>
                  <a:pt x="45718" y="862190"/>
                </a:lnTo>
                <a:lnTo>
                  <a:pt x="45718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94259" y="180848"/>
            <a:ext cx="6975475" cy="915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865"/>
              </a:lnSpc>
              <a:spcBef>
                <a:spcPts val="95"/>
              </a:spcBef>
            </a:pPr>
            <a:r>
              <a:rPr spc="60" dirty="0"/>
              <a:t>ВНЕСЕНИЕ</a:t>
            </a:r>
            <a:r>
              <a:rPr spc="95" dirty="0"/>
              <a:t> </a:t>
            </a:r>
            <a:r>
              <a:rPr spc="65" dirty="0"/>
              <a:t>ИЗМЕНЕНИЙ</a:t>
            </a:r>
          </a:p>
          <a:p>
            <a:pPr marL="85725">
              <a:lnSpc>
                <a:spcPts val="3145"/>
              </a:lnSpc>
            </a:pPr>
            <a:r>
              <a:rPr sz="1800" dirty="0"/>
              <a:t>№</a:t>
            </a:r>
            <a:r>
              <a:rPr sz="1800" spc="165" dirty="0"/>
              <a:t> </a:t>
            </a:r>
            <a:r>
              <a:rPr sz="1800" spc="65" dirty="0"/>
              <a:t>ФЗ-273</a:t>
            </a:r>
            <a:r>
              <a:rPr sz="1800" spc="130" dirty="0"/>
              <a:t> </a:t>
            </a:r>
            <a:r>
              <a:rPr sz="1800" spc="50" dirty="0"/>
              <a:t>«Об</a:t>
            </a:r>
            <a:r>
              <a:rPr sz="1800" spc="150" dirty="0"/>
              <a:t> </a:t>
            </a:r>
            <a:r>
              <a:rPr sz="1800" spc="65" dirty="0"/>
              <a:t>образовании</a:t>
            </a:r>
            <a:r>
              <a:rPr sz="1800" spc="130" dirty="0"/>
              <a:t> </a:t>
            </a:r>
            <a:r>
              <a:rPr sz="1800" dirty="0"/>
              <a:t>в</a:t>
            </a:r>
            <a:r>
              <a:rPr sz="1800" spc="165" dirty="0"/>
              <a:t> </a:t>
            </a:r>
            <a:r>
              <a:rPr sz="1800" spc="60" dirty="0"/>
              <a:t>Российской</a:t>
            </a:r>
            <a:r>
              <a:rPr sz="1800" spc="130" dirty="0"/>
              <a:t> </a:t>
            </a:r>
            <a:r>
              <a:rPr sz="1800" spc="75" dirty="0"/>
              <a:t>Федерации»</a:t>
            </a:r>
            <a:r>
              <a:rPr sz="2800" spc="75" dirty="0">
                <a:solidFill>
                  <a:srgbClr val="00AFEF"/>
                </a:solidFill>
              </a:rPr>
              <a:t>*</a:t>
            </a:r>
            <a:endParaRPr sz="2800"/>
          </a:p>
        </p:txBody>
      </p:sp>
      <p:sp>
        <p:nvSpPr>
          <p:cNvPr id="10" name="object 10"/>
          <p:cNvSpPr txBox="1"/>
          <p:nvPr/>
        </p:nvSpPr>
        <p:spPr>
          <a:xfrm>
            <a:off x="9870567" y="1354963"/>
            <a:ext cx="3364865" cy="1083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200" algn="ctr">
              <a:lnSpc>
                <a:spcPts val="1675"/>
              </a:lnSpc>
              <a:spcBef>
                <a:spcPts val="105"/>
              </a:spcBef>
            </a:pPr>
            <a:r>
              <a:rPr sz="1400" b="1" dirty="0">
                <a:solidFill>
                  <a:srgbClr val="375F92"/>
                </a:solidFill>
                <a:latin typeface="Arial"/>
                <a:cs typeface="Arial"/>
              </a:rPr>
              <a:t>Ч.</a:t>
            </a:r>
            <a:r>
              <a:rPr sz="1400" b="1" spc="-2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375F92"/>
                </a:solidFill>
                <a:latin typeface="Arial"/>
                <a:cs typeface="Arial"/>
              </a:rPr>
              <a:t>10</a:t>
            </a:r>
            <a:r>
              <a:rPr sz="1400" b="1" spc="-4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375F92"/>
                </a:solidFill>
                <a:latin typeface="Arial"/>
                <a:cs typeface="Arial"/>
              </a:rPr>
              <a:t>СТ.</a:t>
            </a:r>
            <a:r>
              <a:rPr sz="1400" b="1" spc="-2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375F92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  <a:p>
            <a:pPr marL="63500">
              <a:lnSpc>
                <a:spcPts val="1675"/>
              </a:lnSpc>
              <a:tabLst>
                <a:tab pos="438150" algn="l"/>
              </a:tabLst>
            </a:pPr>
            <a:r>
              <a:rPr sz="1400" dirty="0">
                <a:latin typeface="Calibri"/>
                <a:cs typeface="Calibri"/>
              </a:rPr>
              <a:t>10</a:t>
            </a:r>
            <a:r>
              <a:rPr sz="1350" baseline="24691" dirty="0">
                <a:latin typeface="Calibri"/>
                <a:cs typeface="Calibri"/>
              </a:rPr>
              <a:t>1	</a:t>
            </a:r>
            <a:r>
              <a:rPr sz="1000" spc="-15" dirty="0">
                <a:latin typeface="Microsoft Sans Serif"/>
                <a:cs typeface="Microsoft Sans Serif"/>
              </a:rPr>
              <a:t>Федеральная</a:t>
            </a:r>
            <a:r>
              <a:rPr sz="1000" spc="39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основная</a:t>
            </a:r>
            <a:r>
              <a:rPr sz="1000" spc="409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общеобразовательная</a:t>
            </a:r>
            <a:endParaRPr sz="1000">
              <a:latin typeface="Microsoft Sans Serif"/>
              <a:cs typeface="Microsoft Sans Serif"/>
            </a:endParaRPr>
          </a:p>
          <a:p>
            <a:pPr marL="63500" marR="55880" algn="just">
              <a:lnSpc>
                <a:spcPct val="100000"/>
              </a:lnSpc>
              <a:spcBef>
                <a:spcPts val="170"/>
              </a:spcBef>
            </a:pPr>
            <a:r>
              <a:rPr sz="1000" spc="-15" dirty="0">
                <a:latin typeface="Microsoft Sans Serif"/>
                <a:cs typeface="Microsoft Sans Serif"/>
              </a:rPr>
              <a:t>программа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-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учебно-методическая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документация, </a:t>
            </a:r>
            <a:r>
              <a:rPr sz="1000" spc="-254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определяющая</a:t>
            </a:r>
            <a:r>
              <a:rPr sz="1000" spc="-5" dirty="0">
                <a:latin typeface="Microsoft Sans Serif"/>
                <a:cs typeface="Microsoft Sans Serif"/>
              </a:rPr>
              <a:t> единые</a:t>
            </a:r>
            <a:r>
              <a:rPr sz="1000" dirty="0">
                <a:latin typeface="Microsoft Sans Serif"/>
                <a:cs typeface="Microsoft Sans Serif"/>
              </a:rPr>
              <a:t> для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Российской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Федерации 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базовые</a:t>
            </a:r>
            <a:r>
              <a:rPr sz="1000" spc="-10" dirty="0">
                <a:latin typeface="Microsoft Sans Serif"/>
                <a:cs typeface="Microsoft Sans Serif"/>
              </a:rPr>
              <a:t> объем</a:t>
            </a:r>
            <a:r>
              <a:rPr sz="1000" spc="-5" dirty="0">
                <a:latin typeface="Microsoft Sans Serif"/>
                <a:cs typeface="Microsoft Sans Serif"/>
              </a:rPr>
              <a:t> и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содержание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образования 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определенного</a:t>
            </a:r>
            <a:r>
              <a:rPr sz="1000" spc="430" dirty="0">
                <a:latin typeface="Microsoft Sans Serif"/>
                <a:cs typeface="Microsoft Sans Serif"/>
              </a:rPr>
              <a:t>  </a:t>
            </a:r>
            <a:r>
              <a:rPr sz="1000" spc="-10" dirty="0">
                <a:latin typeface="Microsoft Sans Serif"/>
                <a:cs typeface="Microsoft Sans Serif"/>
              </a:rPr>
              <a:t>уровня</a:t>
            </a:r>
            <a:r>
              <a:rPr sz="1000" spc="430" dirty="0">
                <a:latin typeface="Microsoft Sans Serif"/>
                <a:cs typeface="Microsoft Sans Serif"/>
              </a:rPr>
              <a:t> </a:t>
            </a:r>
            <a:r>
              <a:rPr sz="1000" spc="434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и</a:t>
            </a:r>
            <a:r>
              <a:rPr sz="1000" spc="425" dirty="0">
                <a:latin typeface="Microsoft Sans Serif"/>
                <a:cs typeface="Microsoft Sans Serif"/>
              </a:rPr>
              <a:t> </a:t>
            </a:r>
            <a:r>
              <a:rPr sz="1000" spc="43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(или)    </a:t>
            </a:r>
            <a:r>
              <a:rPr sz="1000" spc="7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определенной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921367" y="2412873"/>
            <a:ext cx="3261360" cy="594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Microsoft Sans Serif"/>
                <a:cs typeface="Microsoft Sans Serif"/>
              </a:rPr>
              <a:t>направленности,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планируемые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результаты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освоения </a:t>
            </a:r>
            <a:r>
              <a:rPr sz="1000" spc="-254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образовательной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программы.</a:t>
            </a:r>
            <a:endParaRPr sz="1000">
              <a:latin typeface="Microsoft Sans Serif"/>
              <a:cs typeface="Microsoft Sans Serif"/>
            </a:endParaRPr>
          </a:p>
          <a:p>
            <a:pPr marL="116839" algn="ctr">
              <a:lnSpc>
                <a:spcPct val="100000"/>
              </a:lnSpc>
              <a:spcBef>
                <a:spcPts val="405"/>
              </a:spcBef>
            </a:pPr>
            <a:r>
              <a:rPr sz="1400" b="1" dirty="0">
                <a:solidFill>
                  <a:srgbClr val="375F92"/>
                </a:solidFill>
                <a:latin typeface="Arial"/>
                <a:cs typeface="Arial"/>
              </a:rPr>
              <a:t>Ч. 6</a:t>
            </a:r>
            <a:r>
              <a:rPr sz="1400" b="1" spc="-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375F92"/>
                </a:solidFill>
                <a:latin typeface="Arial"/>
                <a:cs typeface="Arial"/>
              </a:rPr>
              <a:t>С</a:t>
            </a:r>
            <a:r>
              <a:rPr sz="1400" b="1" spc="-165" dirty="0">
                <a:solidFill>
                  <a:srgbClr val="375F92"/>
                </a:solidFill>
                <a:latin typeface="Arial"/>
                <a:cs typeface="Arial"/>
              </a:rPr>
              <a:t>Т</a:t>
            </a:r>
            <a:r>
              <a:rPr sz="1400" b="1" dirty="0">
                <a:solidFill>
                  <a:srgbClr val="375F92"/>
                </a:solidFill>
                <a:latin typeface="Arial"/>
                <a:cs typeface="Arial"/>
              </a:rPr>
              <a:t>.</a:t>
            </a:r>
            <a:r>
              <a:rPr sz="1400" b="1" spc="-1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375F92"/>
                </a:solidFill>
                <a:latin typeface="Arial"/>
                <a:cs typeface="Arial"/>
              </a:rPr>
              <a:t>12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895967" y="2892298"/>
            <a:ext cx="226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100" spc="7" baseline="-15873" dirty="0">
                <a:latin typeface="Calibri"/>
                <a:cs typeface="Calibri"/>
              </a:rPr>
              <a:t>6</a:t>
            </a:r>
            <a:r>
              <a:rPr sz="900" spc="5" dirty="0"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169779" y="2997454"/>
            <a:ext cx="30111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5" dirty="0">
                <a:latin typeface="Microsoft Sans Serif"/>
                <a:cs typeface="Microsoft Sans Serif"/>
              </a:rPr>
              <a:t>Организация,</a:t>
            </a:r>
            <a:r>
              <a:rPr sz="1000" spc="125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осуществляющая</a:t>
            </a:r>
            <a:r>
              <a:rPr sz="1000" spc="13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образовательную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921367" y="3181857"/>
            <a:ext cx="201739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050290" algn="l"/>
                <a:tab pos="1417320" algn="l"/>
              </a:tabLst>
            </a:pPr>
            <a:r>
              <a:rPr sz="1000" spc="-15" dirty="0">
                <a:latin typeface="Microsoft Sans Serif"/>
                <a:cs typeface="Microsoft Sans Serif"/>
              </a:rPr>
              <a:t>д</a:t>
            </a:r>
            <a:r>
              <a:rPr sz="1000" spc="-10" dirty="0">
                <a:latin typeface="Microsoft Sans Serif"/>
                <a:cs typeface="Microsoft Sans Serif"/>
              </a:rPr>
              <a:t>еят</a:t>
            </a:r>
            <a:r>
              <a:rPr sz="1000" dirty="0">
                <a:latin typeface="Microsoft Sans Serif"/>
                <a:cs typeface="Microsoft Sans Serif"/>
              </a:rPr>
              <a:t>е</a:t>
            </a:r>
            <a:r>
              <a:rPr sz="1000" spc="15" dirty="0">
                <a:latin typeface="Microsoft Sans Serif"/>
                <a:cs typeface="Microsoft Sans Serif"/>
              </a:rPr>
              <a:t>л</a:t>
            </a:r>
            <a:r>
              <a:rPr sz="1000" spc="-5" dirty="0">
                <a:latin typeface="Microsoft Sans Serif"/>
                <a:cs typeface="Microsoft Sans Serif"/>
              </a:rPr>
              <a:t>ьность</a:t>
            </a:r>
            <a:r>
              <a:rPr sz="1000" dirty="0">
                <a:latin typeface="Microsoft Sans Serif"/>
                <a:cs typeface="Microsoft Sans Serif"/>
              </a:rPr>
              <a:t>	</a:t>
            </a:r>
            <a:r>
              <a:rPr sz="1000" spc="-10" dirty="0">
                <a:latin typeface="Microsoft Sans Serif"/>
                <a:cs typeface="Microsoft Sans Serif"/>
              </a:rPr>
              <a:t>по</a:t>
            </a:r>
            <a:r>
              <a:rPr sz="1000" dirty="0">
                <a:latin typeface="Microsoft Sans Serif"/>
                <a:cs typeface="Microsoft Sans Serif"/>
              </a:rPr>
              <a:t>	и</a:t>
            </a:r>
            <a:r>
              <a:rPr sz="1000" spc="-20" dirty="0">
                <a:latin typeface="Microsoft Sans Serif"/>
                <a:cs typeface="Microsoft Sans Serif"/>
              </a:rPr>
              <a:t>ме</a:t>
            </a:r>
            <a:r>
              <a:rPr sz="1000" spc="-5" dirty="0">
                <a:latin typeface="Microsoft Sans Serif"/>
                <a:cs typeface="Microsoft Sans Serif"/>
              </a:rPr>
              <a:t>ю</a:t>
            </a:r>
            <a:r>
              <a:rPr sz="1000" dirty="0">
                <a:latin typeface="Microsoft Sans Serif"/>
                <a:cs typeface="Microsoft Sans Serif"/>
              </a:rPr>
              <a:t>щи</a:t>
            </a:r>
            <a:r>
              <a:rPr sz="1000" spc="-20" dirty="0">
                <a:latin typeface="Microsoft Sans Serif"/>
                <a:cs typeface="Microsoft Sans Serif"/>
              </a:rPr>
              <a:t>м  </a:t>
            </a:r>
            <a:r>
              <a:rPr sz="1000" spc="-15" dirty="0">
                <a:latin typeface="Microsoft Sans Serif"/>
                <a:cs typeface="Microsoft Sans Serif"/>
              </a:rPr>
              <a:t>аккредитацию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059794" y="3334258"/>
            <a:ext cx="10915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Microsoft Sans Serif"/>
                <a:cs typeface="Microsoft Sans Serif"/>
              </a:rPr>
              <a:t>образовательным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142089" y="3181857"/>
            <a:ext cx="1042669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1625" marR="5080" indent="-28956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Microsoft Sans Serif"/>
                <a:cs typeface="Microsoft Sans Serif"/>
              </a:rPr>
              <a:t>государственную </a:t>
            </a:r>
            <a:r>
              <a:rPr sz="1000" spc="-254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пр</a:t>
            </a:r>
            <a:r>
              <a:rPr sz="1000" spc="-15" dirty="0">
                <a:latin typeface="Microsoft Sans Serif"/>
                <a:cs typeface="Microsoft Sans Serif"/>
              </a:rPr>
              <a:t>о</a:t>
            </a:r>
            <a:r>
              <a:rPr sz="1000" spc="-25" dirty="0">
                <a:latin typeface="Microsoft Sans Serif"/>
                <a:cs typeface="Microsoft Sans Serif"/>
              </a:rPr>
              <a:t>г</a:t>
            </a:r>
            <a:r>
              <a:rPr sz="1000" spc="-10" dirty="0">
                <a:latin typeface="Microsoft Sans Serif"/>
                <a:cs typeface="Microsoft Sans Serif"/>
              </a:rPr>
              <a:t>ра</a:t>
            </a:r>
            <a:r>
              <a:rPr sz="1000" spc="-30" dirty="0">
                <a:latin typeface="Microsoft Sans Serif"/>
                <a:cs typeface="Microsoft Sans Serif"/>
              </a:rPr>
              <a:t>м</a:t>
            </a:r>
            <a:r>
              <a:rPr sz="1000" spc="-25" dirty="0">
                <a:latin typeface="Microsoft Sans Serif"/>
                <a:cs typeface="Microsoft Sans Serif"/>
              </a:rPr>
              <a:t>мам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921367" y="3486658"/>
            <a:ext cx="326453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  <a:tabLst>
                <a:tab pos="796925" algn="l"/>
                <a:tab pos="822960" algn="l"/>
                <a:tab pos="1997075" algn="l"/>
                <a:tab pos="2059305" algn="l"/>
                <a:tab pos="2583815" algn="l"/>
              </a:tabLst>
            </a:pPr>
            <a:r>
              <a:rPr sz="1000" spc="-10" dirty="0">
                <a:latin typeface="Microsoft Sans Serif"/>
                <a:cs typeface="Microsoft Sans Serif"/>
              </a:rPr>
              <a:t>начального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общего,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основного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общего,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среднего 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</a:t>
            </a:r>
            <a:r>
              <a:rPr sz="1000" spc="-5" dirty="0">
                <a:latin typeface="Microsoft Sans Serif"/>
                <a:cs typeface="Microsoft Sans Serif"/>
              </a:rPr>
              <a:t>б</a:t>
            </a:r>
            <a:r>
              <a:rPr sz="1000" spc="-10" dirty="0">
                <a:latin typeface="Microsoft Sans Serif"/>
                <a:cs typeface="Microsoft Sans Serif"/>
              </a:rPr>
              <a:t>щ</a:t>
            </a:r>
            <a:r>
              <a:rPr sz="1000" spc="-20" dirty="0">
                <a:latin typeface="Microsoft Sans Serif"/>
                <a:cs typeface="Microsoft Sans Serif"/>
              </a:rPr>
              <a:t>ег</a:t>
            </a:r>
            <a:r>
              <a:rPr sz="1000" spc="-5" dirty="0">
                <a:latin typeface="Microsoft Sans Serif"/>
                <a:cs typeface="Microsoft Sans Serif"/>
              </a:rPr>
              <a:t>о</a:t>
            </a:r>
            <a:r>
              <a:rPr sz="1000" dirty="0">
                <a:latin typeface="Microsoft Sans Serif"/>
                <a:cs typeface="Microsoft Sans Serif"/>
              </a:rPr>
              <a:t>		</a:t>
            </a:r>
            <a:r>
              <a:rPr sz="1000" spc="-10" dirty="0">
                <a:latin typeface="Microsoft Sans Serif"/>
                <a:cs typeface="Microsoft Sans Serif"/>
              </a:rPr>
              <a:t>о</a:t>
            </a:r>
            <a:r>
              <a:rPr sz="1000" spc="-5" dirty="0">
                <a:latin typeface="Microsoft Sans Serif"/>
                <a:cs typeface="Microsoft Sans Serif"/>
              </a:rPr>
              <a:t>б</a:t>
            </a:r>
            <a:r>
              <a:rPr sz="1000" spc="-10" dirty="0">
                <a:latin typeface="Microsoft Sans Serif"/>
                <a:cs typeface="Microsoft Sans Serif"/>
              </a:rPr>
              <a:t>ра</a:t>
            </a:r>
            <a:r>
              <a:rPr sz="1000" spc="-20" dirty="0">
                <a:latin typeface="Microsoft Sans Serif"/>
                <a:cs typeface="Microsoft Sans Serif"/>
              </a:rPr>
              <a:t>зов</a:t>
            </a:r>
            <a:r>
              <a:rPr sz="1000" spc="-25" dirty="0">
                <a:latin typeface="Microsoft Sans Serif"/>
                <a:cs typeface="Microsoft Sans Serif"/>
              </a:rPr>
              <a:t>а</a:t>
            </a:r>
            <a:r>
              <a:rPr sz="1000" dirty="0">
                <a:latin typeface="Microsoft Sans Serif"/>
                <a:cs typeface="Microsoft Sans Serif"/>
              </a:rPr>
              <a:t>ни</a:t>
            </a:r>
            <a:r>
              <a:rPr sz="1000" spc="-5" dirty="0">
                <a:latin typeface="Microsoft Sans Serif"/>
                <a:cs typeface="Microsoft Sans Serif"/>
              </a:rPr>
              <a:t>я,</a:t>
            </a:r>
            <a:r>
              <a:rPr sz="1000" dirty="0">
                <a:latin typeface="Microsoft Sans Serif"/>
                <a:cs typeface="Microsoft Sans Serif"/>
              </a:rPr>
              <a:t>	</a:t>
            </a:r>
            <a:r>
              <a:rPr sz="1000" spc="-10" dirty="0">
                <a:latin typeface="Microsoft Sans Serif"/>
                <a:cs typeface="Microsoft Sans Serif"/>
              </a:rPr>
              <a:t>при</a:t>
            </a:r>
            <a:r>
              <a:rPr sz="1000" dirty="0">
                <a:latin typeface="Microsoft Sans Serif"/>
                <a:cs typeface="Microsoft Sans Serif"/>
              </a:rPr>
              <a:t>	</a:t>
            </a:r>
            <a:r>
              <a:rPr sz="1000" spc="-10" dirty="0">
                <a:latin typeface="Microsoft Sans Serif"/>
                <a:cs typeface="Microsoft Sans Serif"/>
              </a:rPr>
              <a:t>ра</a:t>
            </a:r>
            <a:r>
              <a:rPr sz="1000" spc="-25" dirty="0">
                <a:latin typeface="Microsoft Sans Serif"/>
                <a:cs typeface="Microsoft Sans Serif"/>
              </a:rPr>
              <a:t>зра</a:t>
            </a:r>
            <a:r>
              <a:rPr sz="1000" spc="-5" dirty="0">
                <a:latin typeface="Microsoft Sans Serif"/>
                <a:cs typeface="Microsoft Sans Serif"/>
              </a:rPr>
              <a:t>б</a:t>
            </a:r>
            <a:r>
              <a:rPr sz="1000" spc="-30" dirty="0">
                <a:latin typeface="Microsoft Sans Serif"/>
                <a:cs typeface="Microsoft Sans Serif"/>
              </a:rPr>
              <a:t>от</a:t>
            </a:r>
            <a:r>
              <a:rPr sz="1000" spc="-35" dirty="0">
                <a:latin typeface="Microsoft Sans Serif"/>
                <a:cs typeface="Microsoft Sans Serif"/>
              </a:rPr>
              <a:t>к</a:t>
            </a:r>
            <a:r>
              <a:rPr sz="1000" spc="-5" dirty="0">
                <a:latin typeface="Microsoft Sans Serif"/>
                <a:cs typeface="Microsoft Sans Serif"/>
              </a:rPr>
              <a:t>е  соответствующей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общеобразовательной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программы </a:t>
            </a:r>
            <a:r>
              <a:rPr sz="1000" spc="-10" dirty="0">
                <a:latin typeface="Microsoft Sans Serif"/>
                <a:cs typeface="Microsoft Sans Serif"/>
              </a:rPr>
              <a:t> вправе	предусмотреть		перераспределение </a:t>
            </a:r>
            <a:r>
              <a:rPr sz="1000" spc="-254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предусмотренного</a:t>
            </a:r>
            <a:r>
              <a:rPr sz="1000" spc="-5" dirty="0">
                <a:latin typeface="Microsoft Sans Serif"/>
                <a:cs typeface="Microsoft Sans Serif"/>
              </a:rPr>
              <a:t> в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федеральном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учебном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плане </a:t>
            </a:r>
            <a:r>
              <a:rPr sz="1000" spc="-254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времени </a:t>
            </a:r>
            <a:r>
              <a:rPr sz="1000" spc="-5" dirty="0">
                <a:latin typeface="Microsoft Sans Serif"/>
                <a:cs typeface="Microsoft Sans Serif"/>
              </a:rPr>
              <a:t>на </a:t>
            </a:r>
            <a:r>
              <a:rPr sz="1000" spc="-15" dirty="0">
                <a:latin typeface="Microsoft Sans Serif"/>
                <a:cs typeface="Microsoft Sans Serif"/>
              </a:rPr>
              <a:t>изучение </a:t>
            </a:r>
            <a:r>
              <a:rPr sz="1000" spc="-10" dirty="0">
                <a:latin typeface="Microsoft Sans Serif"/>
                <a:cs typeface="Microsoft Sans Serif"/>
              </a:rPr>
              <a:t>учебных предметов, по </a:t>
            </a:r>
            <a:r>
              <a:rPr sz="1000" spc="-20" dirty="0">
                <a:latin typeface="Microsoft Sans Serif"/>
                <a:cs typeface="Microsoft Sans Serif"/>
              </a:rPr>
              <a:t>которым 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не</a:t>
            </a:r>
            <a:r>
              <a:rPr sz="1000" spc="13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проводится</a:t>
            </a:r>
            <a:r>
              <a:rPr sz="1000" spc="14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государственная</a:t>
            </a:r>
            <a:r>
              <a:rPr sz="1000" spc="14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итоговая</a:t>
            </a:r>
            <a:r>
              <a:rPr sz="1000" spc="140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аттестация, </a:t>
            </a:r>
            <a:r>
              <a:rPr sz="1000" spc="-254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в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пользу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изучения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иных</a:t>
            </a:r>
            <a:r>
              <a:rPr sz="1000" spc="4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учебных</a:t>
            </a:r>
            <a:r>
              <a:rPr sz="1000" spc="3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предметов,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в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том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735182" y="4706239"/>
            <a:ext cx="24485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43610" algn="l"/>
                <a:tab pos="1896110" algn="l"/>
              </a:tabLst>
            </a:pPr>
            <a:r>
              <a:rPr sz="1000" spc="-10" dirty="0">
                <a:latin typeface="Microsoft Sans Serif"/>
                <a:cs typeface="Microsoft Sans Serif"/>
              </a:rPr>
              <a:t>организацию	углубленного	</a:t>
            </a:r>
            <a:r>
              <a:rPr sz="1000" spc="-15" dirty="0">
                <a:latin typeface="Microsoft Sans Serif"/>
                <a:cs typeface="Microsoft Sans Serif"/>
              </a:rPr>
              <a:t>изучения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187808" y="4858639"/>
            <a:ext cx="9975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7015" algn="l"/>
              </a:tabLst>
            </a:pPr>
            <a:r>
              <a:rPr sz="1000" spc="-5" dirty="0">
                <a:latin typeface="Microsoft Sans Serif"/>
                <a:cs typeface="Microsoft Sans Serif"/>
              </a:rPr>
              <a:t>и	профильное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921367" y="4706239"/>
            <a:ext cx="67564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Microsoft Sans Serif"/>
                <a:cs typeface="Microsoft Sans Serif"/>
              </a:rPr>
              <a:t>числе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на </a:t>
            </a:r>
            <a:r>
              <a:rPr sz="1000" spc="-254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отдельных </a:t>
            </a:r>
            <a:r>
              <a:rPr sz="1000" spc="-254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обучение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951084" y="5250942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100" spc="7" baseline="-15873" dirty="0">
                <a:latin typeface="Calibri"/>
                <a:cs typeface="Calibri"/>
              </a:rPr>
              <a:t>6</a:t>
            </a:r>
            <a:r>
              <a:rPr sz="900" spc="5" dirty="0"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895967" y="5526786"/>
            <a:ext cx="7912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50" baseline="22727" dirty="0">
                <a:latin typeface="Microsoft Sans Serif"/>
                <a:cs typeface="Microsoft Sans Serif"/>
              </a:rPr>
              <a:t>.</a:t>
            </a:r>
            <a:r>
              <a:rPr sz="1650" spc="-247" baseline="22727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пр</a:t>
            </a:r>
            <a:r>
              <a:rPr sz="1000" spc="-15" dirty="0">
                <a:latin typeface="Microsoft Sans Serif"/>
                <a:cs typeface="Microsoft Sans Serif"/>
              </a:rPr>
              <a:t>о</a:t>
            </a:r>
            <a:r>
              <a:rPr sz="1000" spc="-25" dirty="0">
                <a:latin typeface="Microsoft Sans Serif"/>
                <a:cs typeface="Microsoft Sans Serif"/>
              </a:rPr>
              <a:t>г</a:t>
            </a:r>
            <a:r>
              <a:rPr sz="1000" spc="-10" dirty="0">
                <a:latin typeface="Microsoft Sans Serif"/>
                <a:cs typeface="Microsoft Sans Serif"/>
              </a:rPr>
              <a:t>ра</a:t>
            </a:r>
            <a:r>
              <a:rPr sz="1000" spc="-20" dirty="0">
                <a:latin typeface="Microsoft Sans Serif"/>
                <a:cs typeface="Microsoft Sans Serif"/>
              </a:rPr>
              <a:t>ммы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316336" y="4808294"/>
            <a:ext cx="1754505" cy="90995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87350" algn="ctr">
              <a:lnSpc>
                <a:spcPct val="100000"/>
              </a:lnSpc>
              <a:spcBef>
                <a:spcPts val="490"/>
              </a:spcBef>
              <a:tabLst>
                <a:tab pos="1049020" algn="l"/>
              </a:tabLst>
            </a:pPr>
            <a:r>
              <a:rPr sz="1000" spc="-10" dirty="0">
                <a:latin typeface="Microsoft Sans Serif"/>
                <a:cs typeface="Microsoft Sans Serif"/>
              </a:rPr>
              <a:t>учебных	предметов</a:t>
            </a:r>
            <a:endParaRPr sz="1000">
              <a:latin typeface="Microsoft Sans Serif"/>
              <a:cs typeface="Microsoft Sans Serif"/>
            </a:endParaRPr>
          </a:p>
          <a:p>
            <a:pPr marL="835025">
              <a:lnSpc>
                <a:spcPct val="100000"/>
              </a:lnSpc>
              <a:spcBef>
                <a:spcPts val="565"/>
              </a:spcBef>
            </a:pPr>
            <a:r>
              <a:rPr sz="1400" b="1" dirty="0">
                <a:solidFill>
                  <a:srgbClr val="375F92"/>
                </a:solidFill>
                <a:latin typeface="Arial"/>
                <a:cs typeface="Arial"/>
              </a:rPr>
              <a:t>Ч. 6</a:t>
            </a:r>
            <a:r>
              <a:rPr sz="1400" b="1" spc="-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375F92"/>
                </a:solidFill>
                <a:latin typeface="Arial"/>
                <a:cs typeface="Arial"/>
              </a:rPr>
              <a:t>С</a:t>
            </a:r>
            <a:r>
              <a:rPr sz="1400" b="1" spc="-165" dirty="0">
                <a:solidFill>
                  <a:srgbClr val="375F92"/>
                </a:solidFill>
                <a:latin typeface="Arial"/>
                <a:cs typeface="Arial"/>
              </a:rPr>
              <a:t>Т</a:t>
            </a:r>
            <a:r>
              <a:rPr sz="1400" b="1" dirty="0">
                <a:solidFill>
                  <a:srgbClr val="375F92"/>
                </a:solidFill>
                <a:latin typeface="Arial"/>
                <a:cs typeface="Arial"/>
              </a:rPr>
              <a:t>.</a:t>
            </a:r>
            <a:r>
              <a:rPr sz="1400" b="1" spc="-1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375F92"/>
                </a:solidFill>
                <a:latin typeface="Arial"/>
                <a:cs typeface="Arial"/>
              </a:rPr>
              <a:t>12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  <a:tabLst>
                <a:tab pos="382905" algn="l"/>
                <a:tab pos="1189355" algn="l"/>
              </a:tabLst>
            </a:pPr>
            <a:r>
              <a:rPr sz="1000" spc="-10" dirty="0">
                <a:latin typeface="Microsoft Sans Serif"/>
                <a:cs typeface="Microsoft Sans Serif"/>
              </a:rPr>
              <a:t>При	</a:t>
            </a:r>
            <a:r>
              <a:rPr sz="1000" spc="-20" dirty="0">
                <a:latin typeface="Microsoft Sans Serif"/>
                <a:cs typeface="Microsoft Sans Serif"/>
              </a:rPr>
              <a:t>разработке	</a:t>
            </a:r>
            <a:r>
              <a:rPr sz="1000" spc="-10" dirty="0">
                <a:latin typeface="Microsoft Sans Serif"/>
                <a:cs typeface="Microsoft Sans Serif"/>
              </a:rPr>
              <a:t>основной</a:t>
            </a:r>
            <a:endParaRPr sz="1000">
              <a:latin typeface="Microsoft Sans Serif"/>
              <a:cs typeface="Microsoft Sans Serif"/>
            </a:endParaRPr>
          </a:p>
          <a:p>
            <a:pPr marL="446405" algn="ctr">
              <a:lnSpc>
                <a:spcPct val="100000"/>
              </a:lnSpc>
              <a:spcBef>
                <a:spcPts val="250"/>
              </a:spcBef>
            </a:pPr>
            <a:r>
              <a:rPr sz="1000" spc="-15" dirty="0">
                <a:latin typeface="Microsoft Sans Serif"/>
                <a:cs typeface="Microsoft Sans Serif"/>
              </a:rPr>
              <a:t>организация,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976484" y="5692902"/>
            <a:ext cx="21005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77620" algn="l"/>
              </a:tabLst>
            </a:pPr>
            <a:r>
              <a:rPr sz="1000" spc="-10" dirty="0">
                <a:latin typeface="Microsoft Sans Serif"/>
                <a:cs typeface="Microsoft Sans Serif"/>
              </a:rPr>
              <a:t>образовательную	</a:t>
            </a:r>
            <a:r>
              <a:rPr sz="1000" spc="-5" dirty="0">
                <a:latin typeface="Microsoft Sans Serif"/>
                <a:cs typeface="Microsoft Sans Serif"/>
              </a:rPr>
              <a:t>деятельность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976484" y="5845302"/>
            <a:ext cx="20326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86180" algn="l"/>
              </a:tabLst>
            </a:pPr>
            <a:r>
              <a:rPr sz="1000" spc="-10" dirty="0">
                <a:latin typeface="Microsoft Sans Serif"/>
                <a:cs typeface="Microsoft Sans Serif"/>
              </a:rPr>
              <a:t>государственную	</a:t>
            </a:r>
            <a:r>
              <a:rPr sz="1000" spc="-15" dirty="0">
                <a:latin typeface="Microsoft Sans Serif"/>
                <a:cs typeface="Microsoft Sans Serif"/>
              </a:rPr>
              <a:t>аккредитацию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143993" y="5323484"/>
            <a:ext cx="1095375" cy="69913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50"/>
              </a:spcBef>
            </a:pPr>
            <a:r>
              <a:rPr sz="1000" spc="-10" dirty="0">
                <a:latin typeface="Microsoft Sans Serif"/>
                <a:cs typeface="Microsoft Sans Serif"/>
              </a:rPr>
              <a:t>образовательной</a:t>
            </a:r>
            <a:endParaRPr sz="1000">
              <a:latin typeface="Microsoft Sans Serif"/>
              <a:cs typeface="Microsoft Sans Serif"/>
            </a:endParaRPr>
          </a:p>
          <a:p>
            <a:pPr marL="12700" marR="5080" indent="27305" algn="r">
              <a:lnSpc>
                <a:spcPct val="100000"/>
              </a:lnSpc>
              <a:spcBef>
                <a:spcPts val="254"/>
              </a:spcBef>
              <a:tabLst>
                <a:tab pos="368935" algn="l"/>
              </a:tabLst>
            </a:pPr>
            <a:r>
              <a:rPr sz="1000" spc="-10" dirty="0">
                <a:latin typeface="Microsoft Sans Serif"/>
                <a:cs typeface="Microsoft Sans Serif"/>
              </a:rPr>
              <a:t>о</a:t>
            </a:r>
            <a:r>
              <a:rPr sz="1000" spc="5" dirty="0">
                <a:latin typeface="Microsoft Sans Serif"/>
                <a:cs typeface="Microsoft Sans Serif"/>
              </a:rPr>
              <a:t>с</a:t>
            </a:r>
            <a:r>
              <a:rPr sz="1000" spc="-25" dirty="0">
                <a:latin typeface="Microsoft Sans Serif"/>
                <a:cs typeface="Microsoft Sans Serif"/>
              </a:rPr>
              <a:t>у</a:t>
            </a:r>
            <a:r>
              <a:rPr sz="1000" spc="-10" dirty="0">
                <a:latin typeface="Microsoft Sans Serif"/>
                <a:cs typeface="Microsoft Sans Serif"/>
              </a:rPr>
              <a:t>ще</a:t>
            </a:r>
            <a:r>
              <a:rPr sz="1000" spc="-5" dirty="0">
                <a:latin typeface="Microsoft Sans Serif"/>
                <a:cs typeface="Microsoft Sans Serif"/>
              </a:rPr>
              <a:t>с</a:t>
            </a:r>
            <a:r>
              <a:rPr sz="1000" spc="5" dirty="0">
                <a:latin typeface="Microsoft Sans Serif"/>
                <a:cs typeface="Microsoft Sans Serif"/>
              </a:rPr>
              <a:t>т</a:t>
            </a:r>
            <a:r>
              <a:rPr sz="1000" dirty="0">
                <a:latin typeface="Microsoft Sans Serif"/>
                <a:cs typeface="Microsoft Sans Serif"/>
              </a:rPr>
              <a:t>вля</a:t>
            </a:r>
            <a:r>
              <a:rPr sz="1000" spc="5" dirty="0">
                <a:latin typeface="Microsoft Sans Serif"/>
                <a:cs typeface="Microsoft Sans Serif"/>
              </a:rPr>
              <a:t>ю</a:t>
            </a:r>
            <a:r>
              <a:rPr sz="1000" spc="-10" dirty="0">
                <a:latin typeface="Microsoft Sans Serif"/>
                <a:cs typeface="Microsoft Sans Serif"/>
              </a:rPr>
              <a:t>щая  по	имеющим 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</a:t>
            </a:r>
            <a:r>
              <a:rPr sz="1000" spc="-5" dirty="0">
                <a:latin typeface="Microsoft Sans Serif"/>
                <a:cs typeface="Microsoft Sans Serif"/>
              </a:rPr>
              <a:t>б</a:t>
            </a:r>
            <a:r>
              <a:rPr sz="1000" spc="-10" dirty="0">
                <a:latin typeface="Microsoft Sans Serif"/>
                <a:cs typeface="Microsoft Sans Serif"/>
              </a:rPr>
              <a:t>ра</a:t>
            </a:r>
            <a:r>
              <a:rPr sz="1000" spc="-20" dirty="0">
                <a:latin typeface="Microsoft Sans Serif"/>
                <a:cs typeface="Microsoft Sans Serif"/>
              </a:rPr>
              <a:t>зов</a:t>
            </a:r>
            <a:r>
              <a:rPr sz="1000" spc="-10" dirty="0">
                <a:latin typeface="Microsoft Sans Serif"/>
                <a:cs typeface="Microsoft Sans Serif"/>
              </a:rPr>
              <a:t>а</a:t>
            </a:r>
            <a:r>
              <a:rPr sz="1000" dirty="0">
                <a:latin typeface="Microsoft Sans Serif"/>
                <a:cs typeface="Microsoft Sans Serif"/>
              </a:rPr>
              <a:t>тель</a:t>
            </a:r>
            <a:r>
              <a:rPr sz="1000" spc="-10" dirty="0">
                <a:latin typeface="Microsoft Sans Serif"/>
                <a:cs typeface="Microsoft Sans Serif"/>
              </a:rPr>
              <a:t>н</a:t>
            </a:r>
            <a:r>
              <a:rPr sz="1000" spc="-5" dirty="0">
                <a:latin typeface="Microsoft Sans Serif"/>
                <a:cs typeface="Microsoft Sans Serif"/>
              </a:rPr>
              <a:t>ы</a:t>
            </a:r>
            <a:r>
              <a:rPr sz="1000" spc="-30" dirty="0">
                <a:latin typeface="Microsoft Sans Serif"/>
                <a:cs typeface="Microsoft Sans Serif"/>
              </a:rPr>
              <a:t>м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976484" y="5997702"/>
            <a:ext cx="3263265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Microsoft Sans Serif"/>
                <a:cs typeface="Microsoft Sans Serif"/>
              </a:rPr>
              <a:t>программам</a:t>
            </a:r>
            <a:r>
              <a:rPr sz="1000" spc="-1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начального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общего,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основного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общего, 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среднего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общего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образования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предусматривают 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непосредственное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применение</a:t>
            </a:r>
            <a:r>
              <a:rPr sz="1000" spc="-10" dirty="0">
                <a:latin typeface="Microsoft Sans Serif"/>
                <a:cs typeface="Microsoft Sans Serif"/>
              </a:rPr>
              <a:t> при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реализации 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обязательной</a:t>
            </a:r>
            <a:r>
              <a:rPr sz="1000" spc="25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части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образовательной</a:t>
            </a:r>
            <a:r>
              <a:rPr sz="1000" spc="20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программы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976484" y="6607251"/>
            <a:ext cx="326326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Microsoft Sans Serif"/>
                <a:cs typeface="Microsoft Sans Serif"/>
              </a:rPr>
              <a:t>НОО</a:t>
            </a:r>
            <a:r>
              <a:rPr sz="1000" spc="375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федеральных</a:t>
            </a:r>
            <a:r>
              <a:rPr sz="1000" spc="37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рабочих</a:t>
            </a:r>
            <a:r>
              <a:rPr sz="1000" spc="370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программ</a:t>
            </a:r>
            <a:r>
              <a:rPr sz="1000" spc="360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по</a:t>
            </a:r>
            <a:r>
              <a:rPr sz="1000" spc="38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учебным</a:t>
            </a: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000" spc="-15" dirty="0">
                <a:latin typeface="Microsoft Sans Serif"/>
                <a:cs typeface="Microsoft Sans Serif"/>
              </a:rPr>
              <a:t>предметам</a:t>
            </a:r>
            <a:r>
              <a:rPr sz="1000" spc="235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«Русский</a:t>
            </a:r>
            <a:r>
              <a:rPr sz="1000" spc="24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язык»,</a:t>
            </a:r>
            <a:r>
              <a:rPr sz="1000" spc="23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«Литературное</a:t>
            </a:r>
            <a:r>
              <a:rPr sz="1000" spc="24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чтение»,</a:t>
            </a:r>
            <a:endParaRPr sz="1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000" spc="-15" dirty="0">
                <a:latin typeface="Microsoft Sans Serif"/>
                <a:cs typeface="Microsoft Sans Serif"/>
              </a:rPr>
              <a:t>«Окружающий</a:t>
            </a:r>
            <a:r>
              <a:rPr sz="1000" spc="13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мир»,</a:t>
            </a:r>
            <a:r>
              <a:rPr sz="1000" spc="130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а</a:t>
            </a:r>
            <a:r>
              <a:rPr sz="1000" spc="130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при</a:t>
            </a:r>
            <a:r>
              <a:rPr sz="1000" spc="13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реализации</a:t>
            </a:r>
            <a:r>
              <a:rPr sz="1000" spc="13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обязательной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951084" y="7038847"/>
            <a:ext cx="33147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Microsoft Sans Serif"/>
                <a:cs typeface="Microsoft Sans Serif"/>
              </a:rPr>
              <a:t>части</a:t>
            </a:r>
            <a:r>
              <a:rPr sz="1000" spc="290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ОО</a:t>
            </a:r>
            <a:r>
              <a:rPr sz="1000" spc="300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и</a:t>
            </a:r>
            <a:r>
              <a:rPr sz="1000" spc="290" dirty="0">
                <a:latin typeface="Microsoft Sans Serif"/>
                <a:cs typeface="Microsoft Sans Serif"/>
              </a:rPr>
              <a:t> </a:t>
            </a:r>
            <a:r>
              <a:rPr sz="1000" spc="-5" dirty="0">
                <a:latin typeface="Microsoft Sans Serif"/>
                <a:cs typeface="Microsoft Sans Serif"/>
              </a:rPr>
              <a:t>СОО</a:t>
            </a:r>
            <a:r>
              <a:rPr sz="1000" spc="300" dirty="0">
                <a:latin typeface="Microsoft Sans Serif"/>
                <a:cs typeface="Microsoft Sans Serif"/>
              </a:rPr>
              <a:t> </a:t>
            </a:r>
            <a:r>
              <a:rPr sz="1000" spc="260" dirty="0">
                <a:latin typeface="Microsoft Sans Serif"/>
                <a:cs typeface="Microsoft Sans Serif"/>
              </a:rPr>
              <a:t>–</a:t>
            </a:r>
            <a:r>
              <a:rPr sz="1000" spc="280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«Русский</a:t>
            </a:r>
            <a:r>
              <a:rPr sz="1000" spc="295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язык»,</a:t>
            </a:r>
            <a:r>
              <a:rPr sz="1000" spc="290" dirty="0">
                <a:latin typeface="Microsoft Sans Serif"/>
                <a:cs typeface="Microsoft Sans Serif"/>
              </a:rPr>
              <a:t> </a:t>
            </a:r>
            <a:r>
              <a:rPr sz="1000" spc="-55" dirty="0">
                <a:latin typeface="Microsoft Sans Serif"/>
                <a:cs typeface="Microsoft Sans Serif"/>
              </a:rPr>
              <a:t>«Литератур</a:t>
            </a:r>
            <a:r>
              <a:rPr sz="1800" b="1" spc="-82" baseline="-23148" dirty="0">
                <a:solidFill>
                  <a:srgbClr val="A6A6A6"/>
                </a:solidFill>
                <a:latin typeface="Arial"/>
                <a:cs typeface="Arial"/>
              </a:rPr>
              <a:t>2</a:t>
            </a:r>
            <a:r>
              <a:rPr sz="1000" spc="-55" dirty="0">
                <a:latin typeface="Microsoft Sans Serif"/>
                <a:cs typeface="Microsoft Sans Serif"/>
              </a:rPr>
              <a:t>а»,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976484" y="7217156"/>
            <a:ext cx="32423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Microsoft Sans Serif"/>
                <a:cs typeface="Microsoft Sans Serif"/>
              </a:rPr>
              <a:t>«История»,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«Обществознание»,</a:t>
            </a:r>
            <a:r>
              <a:rPr sz="1000" spc="35" dirty="0">
                <a:latin typeface="Microsoft Sans Serif"/>
                <a:cs typeface="Microsoft Sans Serif"/>
              </a:rPr>
              <a:t> </a:t>
            </a:r>
            <a:r>
              <a:rPr sz="1000" spc="-15" dirty="0">
                <a:latin typeface="Microsoft Sans Serif"/>
                <a:cs typeface="Microsoft Sans Serif"/>
              </a:rPr>
              <a:t>«География»,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«ОБЖ»</a:t>
            </a:r>
            <a:endParaRPr sz="1000">
              <a:latin typeface="Microsoft Sans Serif"/>
              <a:cs typeface="Microsoft Sans Serif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967232" y="1124966"/>
            <a:ext cx="7657465" cy="1490980"/>
            <a:chOff x="967232" y="1124966"/>
            <a:chExt cx="7657465" cy="1490980"/>
          </a:xfrm>
        </p:grpSpPr>
        <p:sp>
          <p:nvSpPr>
            <p:cNvPr id="32" name="object 32"/>
            <p:cNvSpPr/>
            <p:nvPr/>
          </p:nvSpPr>
          <p:spPr>
            <a:xfrm>
              <a:off x="979932" y="2128901"/>
              <a:ext cx="7632065" cy="474345"/>
            </a:xfrm>
            <a:custGeom>
              <a:avLst/>
              <a:gdLst/>
              <a:ahLst/>
              <a:cxnLst/>
              <a:rect l="l" t="t" r="r" b="b"/>
              <a:pathLst>
                <a:path w="7632065" h="474344">
                  <a:moveTo>
                    <a:pt x="3965702" y="0"/>
                  </a:moveTo>
                  <a:lnTo>
                    <a:pt x="3965702" y="329311"/>
                  </a:lnTo>
                  <a:lnTo>
                    <a:pt x="7631684" y="329311"/>
                  </a:lnTo>
                  <a:lnTo>
                    <a:pt x="7631684" y="473963"/>
                  </a:lnTo>
                </a:path>
                <a:path w="7632065" h="474344">
                  <a:moveTo>
                    <a:pt x="3965702" y="0"/>
                  </a:moveTo>
                  <a:lnTo>
                    <a:pt x="3965702" y="329311"/>
                  </a:lnTo>
                  <a:lnTo>
                    <a:pt x="5723763" y="329311"/>
                  </a:lnTo>
                  <a:lnTo>
                    <a:pt x="5723763" y="473963"/>
                  </a:lnTo>
                </a:path>
                <a:path w="7632065" h="474344">
                  <a:moveTo>
                    <a:pt x="3965702" y="0"/>
                  </a:moveTo>
                  <a:lnTo>
                    <a:pt x="3965702" y="329311"/>
                  </a:lnTo>
                  <a:lnTo>
                    <a:pt x="3815842" y="329311"/>
                  </a:lnTo>
                  <a:lnTo>
                    <a:pt x="3815842" y="473963"/>
                  </a:lnTo>
                </a:path>
                <a:path w="7632065" h="474344">
                  <a:moveTo>
                    <a:pt x="3965702" y="0"/>
                  </a:moveTo>
                  <a:lnTo>
                    <a:pt x="3965702" y="329311"/>
                  </a:lnTo>
                  <a:lnTo>
                    <a:pt x="1907920" y="329311"/>
                  </a:lnTo>
                  <a:lnTo>
                    <a:pt x="1907920" y="473963"/>
                  </a:lnTo>
                </a:path>
                <a:path w="7632065" h="474344">
                  <a:moveTo>
                    <a:pt x="3965702" y="0"/>
                  </a:moveTo>
                  <a:lnTo>
                    <a:pt x="3965702" y="329311"/>
                  </a:lnTo>
                  <a:lnTo>
                    <a:pt x="0" y="329311"/>
                  </a:lnTo>
                  <a:lnTo>
                    <a:pt x="0" y="473963"/>
                  </a:lnTo>
                </a:path>
              </a:pathLst>
            </a:custGeom>
            <a:ln w="25400">
              <a:solidFill>
                <a:srgbClr val="3C66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165092" y="1137666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4" h="991235">
                  <a:moveTo>
                    <a:pt x="1461897" y="0"/>
                  </a:moveTo>
                  <a:lnTo>
                    <a:pt x="99187" y="0"/>
                  </a:lnTo>
                  <a:lnTo>
                    <a:pt x="60596" y="7800"/>
                  </a:lnTo>
                  <a:lnTo>
                    <a:pt x="29067" y="29067"/>
                  </a:lnTo>
                  <a:lnTo>
                    <a:pt x="7800" y="60596"/>
                  </a:lnTo>
                  <a:lnTo>
                    <a:pt x="0" y="99187"/>
                  </a:lnTo>
                  <a:lnTo>
                    <a:pt x="0" y="892175"/>
                  </a:lnTo>
                  <a:lnTo>
                    <a:pt x="7800" y="930745"/>
                  </a:lnTo>
                  <a:lnTo>
                    <a:pt x="29067" y="962231"/>
                  </a:lnTo>
                  <a:lnTo>
                    <a:pt x="60596" y="983454"/>
                  </a:lnTo>
                  <a:lnTo>
                    <a:pt x="99187" y="991235"/>
                  </a:lnTo>
                  <a:lnTo>
                    <a:pt x="1461897" y="991235"/>
                  </a:lnTo>
                  <a:lnTo>
                    <a:pt x="1500487" y="983454"/>
                  </a:lnTo>
                  <a:lnTo>
                    <a:pt x="1532016" y="962231"/>
                  </a:lnTo>
                  <a:lnTo>
                    <a:pt x="1553283" y="930745"/>
                  </a:lnTo>
                  <a:lnTo>
                    <a:pt x="1561084" y="892175"/>
                  </a:lnTo>
                  <a:lnTo>
                    <a:pt x="1561084" y="99187"/>
                  </a:lnTo>
                  <a:lnTo>
                    <a:pt x="1553283" y="60596"/>
                  </a:lnTo>
                  <a:lnTo>
                    <a:pt x="1532016" y="29067"/>
                  </a:lnTo>
                  <a:lnTo>
                    <a:pt x="1500487" y="7800"/>
                  </a:lnTo>
                  <a:lnTo>
                    <a:pt x="146189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165092" y="1137666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4" h="991235">
                  <a:moveTo>
                    <a:pt x="0" y="99187"/>
                  </a:moveTo>
                  <a:lnTo>
                    <a:pt x="7800" y="60596"/>
                  </a:lnTo>
                  <a:lnTo>
                    <a:pt x="29067" y="29067"/>
                  </a:lnTo>
                  <a:lnTo>
                    <a:pt x="60596" y="7800"/>
                  </a:lnTo>
                  <a:lnTo>
                    <a:pt x="99187" y="0"/>
                  </a:lnTo>
                  <a:lnTo>
                    <a:pt x="1461897" y="0"/>
                  </a:lnTo>
                  <a:lnTo>
                    <a:pt x="1500487" y="7800"/>
                  </a:lnTo>
                  <a:lnTo>
                    <a:pt x="1532016" y="29067"/>
                  </a:lnTo>
                  <a:lnTo>
                    <a:pt x="1553283" y="60596"/>
                  </a:lnTo>
                  <a:lnTo>
                    <a:pt x="1561084" y="99187"/>
                  </a:lnTo>
                  <a:lnTo>
                    <a:pt x="1561084" y="892175"/>
                  </a:lnTo>
                  <a:lnTo>
                    <a:pt x="1553283" y="930745"/>
                  </a:lnTo>
                  <a:lnTo>
                    <a:pt x="1532016" y="962231"/>
                  </a:lnTo>
                  <a:lnTo>
                    <a:pt x="1500487" y="983454"/>
                  </a:lnTo>
                  <a:lnTo>
                    <a:pt x="1461897" y="991235"/>
                  </a:lnTo>
                  <a:lnTo>
                    <a:pt x="99187" y="991235"/>
                  </a:lnTo>
                  <a:lnTo>
                    <a:pt x="60596" y="983454"/>
                  </a:lnTo>
                  <a:lnTo>
                    <a:pt x="29067" y="962231"/>
                  </a:lnTo>
                  <a:lnTo>
                    <a:pt x="7800" y="930745"/>
                  </a:lnTo>
                  <a:lnTo>
                    <a:pt x="0" y="892175"/>
                  </a:lnTo>
                  <a:lnTo>
                    <a:pt x="0" y="9918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338573" y="1302512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4" h="991235">
                  <a:moveTo>
                    <a:pt x="1461897" y="0"/>
                  </a:moveTo>
                  <a:lnTo>
                    <a:pt x="99060" y="0"/>
                  </a:lnTo>
                  <a:lnTo>
                    <a:pt x="60489" y="7780"/>
                  </a:lnTo>
                  <a:lnTo>
                    <a:pt x="29003" y="29003"/>
                  </a:lnTo>
                  <a:lnTo>
                    <a:pt x="7780" y="60489"/>
                  </a:lnTo>
                  <a:lnTo>
                    <a:pt x="0" y="99060"/>
                  </a:lnTo>
                  <a:lnTo>
                    <a:pt x="0" y="892048"/>
                  </a:lnTo>
                  <a:lnTo>
                    <a:pt x="7780" y="930638"/>
                  </a:lnTo>
                  <a:lnTo>
                    <a:pt x="29003" y="962167"/>
                  </a:lnTo>
                  <a:lnTo>
                    <a:pt x="60489" y="983434"/>
                  </a:lnTo>
                  <a:lnTo>
                    <a:pt x="99060" y="991235"/>
                  </a:lnTo>
                  <a:lnTo>
                    <a:pt x="1461897" y="991235"/>
                  </a:lnTo>
                  <a:lnTo>
                    <a:pt x="1500487" y="983434"/>
                  </a:lnTo>
                  <a:lnTo>
                    <a:pt x="1532016" y="962167"/>
                  </a:lnTo>
                  <a:lnTo>
                    <a:pt x="1553283" y="930638"/>
                  </a:lnTo>
                  <a:lnTo>
                    <a:pt x="1561084" y="892048"/>
                  </a:lnTo>
                  <a:lnTo>
                    <a:pt x="1561084" y="99060"/>
                  </a:lnTo>
                  <a:lnTo>
                    <a:pt x="1553283" y="60489"/>
                  </a:lnTo>
                  <a:lnTo>
                    <a:pt x="1532016" y="29003"/>
                  </a:lnTo>
                  <a:lnTo>
                    <a:pt x="1500487" y="7780"/>
                  </a:lnTo>
                  <a:lnTo>
                    <a:pt x="146189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338573" y="1302512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4" h="991235">
                  <a:moveTo>
                    <a:pt x="0" y="99060"/>
                  </a:moveTo>
                  <a:lnTo>
                    <a:pt x="7780" y="60489"/>
                  </a:lnTo>
                  <a:lnTo>
                    <a:pt x="29003" y="29003"/>
                  </a:lnTo>
                  <a:lnTo>
                    <a:pt x="60489" y="7780"/>
                  </a:lnTo>
                  <a:lnTo>
                    <a:pt x="99060" y="0"/>
                  </a:lnTo>
                  <a:lnTo>
                    <a:pt x="1461897" y="0"/>
                  </a:lnTo>
                  <a:lnTo>
                    <a:pt x="1500487" y="7780"/>
                  </a:lnTo>
                  <a:lnTo>
                    <a:pt x="1532016" y="29003"/>
                  </a:lnTo>
                  <a:lnTo>
                    <a:pt x="1553283" y="60489"/>
                  </a:lnTo>
                  <a:lnTo>
                    <a:pt x="1561084" y="99060"/>
                  </a:lnTo>
                  <a:lnTo>
                    <a:pt x="1561084" y="892048"/>
                  </a:lnTo>
                  <a:lnTo>
                    <a:pt x="1553283" y="930638"/>
                  </a:lnTo>
                  <a:lnTo>
                    <a:pt x="1532016" y="962167"/>
                  </a:lnTo>
                  <a:lnTo>
                    <a:pt x="1500487" y="983434"/>
                  </a:lnTo>
                  <a:lnTo>
                    <a:pt x="1461897" y="991235"/>
                  </a:lnTo>
                  <a:lnTo>
                    <a:pt x="99060" y="991235"/>
                  </a:lnTo>
                  <a:lnTo>
                    <a:pt x="60489" y="983434"/>
                  </a:lnTo>
                  <a:lnTo>
                    <a:pt x="29003" y="962167"/>
                  </a:lnTo>
                  <a:lnTo>
                    <a:pt x="7780" y="930638"/>
                  </a:lnTo>
                  <a:lnTo>
                    <a:pt x="0" y="892048"/>
                  </a:lnTo>
                  <a:lnTo>
                    <a:pt x="0" y="99060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4628134" y="1793240"/>
            <a:ext cx="9798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Ф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ОП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86715" y="2590165"/>
            <a:ext cx="1760220" cy="1181735"/>
            <a:chOff x="186715" y="2590165"/>
            <a:chExt cx="1760220" cy="1181735"/>
          </a:xfrm>
        </p:grpSpPr>
        <p:sp>
          <p:nvSpPr>
            <p:cNvPr id="39" name="object 39"/>
            <p:cNvSpPr/>
            <p:nvPr/>
          </p:nvSpPr>
          <p:spPr>
            <a:xfrm>
              <a:off x="199415" y="2602865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4" h="991235">
                  <a:moveTo>
                    <a:pt x="1461871" y="0"/>
                  </a:moveTo>
                  <a:lnTo>
                    <a:pt x="99123" y="0"/>
                  </a:lnTo>
                  <a:lnTo>
                    <a:pt x="60543" y="7780"/>
                  </a:lnTo>
                  <a:lnTo>
                    <a:pt x="29035" y="29003"/>
                  </a:lnTo>
                  <a:lnTo>
                    <a:pt x="7790" y="60489"/>
                  </a:lnTo>
                  <a:lnTo>
                    <a:pt x="0" y="99060"/>
                  </a:lnTo>
                  <a:lnTo>
                    <a:pt x="0" y="892048"/>
                  </a:lnTo>
                  <a:lnTo>
                    <a:pt x="7790" y="930691"/>
                  </a:lnTo>
                  <a:lnTo>
                    <a:pt x="29035" y="962215"/>
                  </a:lnTo>
                  <a:lnTo>
                    <a:pt x="60543" y="983452"/>
                  </a:lnTo>
                  <a:lnTo>
                    <a:pt x="99123" y="991235"/>
                  </a:lnTo>
                  <a:lnTo>
                    <a:pt x="1461871" y="991235"/>
                  </a:lnTo>
                  <a:lnTo>
                    <a:pt x="1500461" y="983454"/>
                  </a:lnTo>
                  <a:lnTo>
                    <a:pt x="1531991" y="962231"/>
                  </a:lnTo>
                  <a:lnTo>
                    <a:pt x="1553258" y="930745"/>
                  </a:lnTo>
                  <a:lnTo>
                    <a:pt x="1561058" y="892175"/>
                  </a:lnTo>
                  <a:lnTo>
                    <a:pt x="1561058" y="99060"/>
                  </a:lnTo>
                  <a:lnTo>
                    <a:pt x="1553258" y="60489"/>
                  </a:lnTo>
                  <a:lnTo>
                    <a:pt x="1531991" y="29003"/>
                  </a:lnTo>
                  <a:lnTo>
                    <a:pt x="1500461" y="7780"/>
                  </a:lnTo>
                  <a:lnTo>
                    <a:pt x="146187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99415" y="2602865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4" h="991235">
                  <a:moveTo>
                    <a:pt x="0" y="99060"/>
                  </a:moveTo>
                  <a:lnTo>
                    <a:pt x="7790" y="60489"/>
                  </a:lnTo>
                  <a:lnTo>
                    <a:pt x="29035" y="29003"/>
                  </a:lnTo>
                  <a:lnTo>
                    <a:pt x="60543" y="7780"/>
                  </a:lnTo>
                  <a:lnTo>
                    <a:pt x="99123" y="0"/>
                  </a:lnTo>
                  <a:lnTo>
                    <a:pt x="1461871" y="0"/>
                  </a:lnTo>
                  <a:lnTo>
                    <a:pt x="1500461" y="7780"/>
                  </a:lnTo>
                  <a:lnTo>
                    <a:pt x="1531991" y="29003"/>
                  </a:lnTo>
                  <a:lnTo>
                    <a:pt x="1553258" y="60489"/>
                  </a:lnTo>
                  <a:lnTo>
                    <a:pt x="1561058" y="99060"/>
                  </a:lnTo>
                  <a:lnTo>
                    <a:pt x="1561058" y="892175"/>
                  </a:lnTo>
                  <a:lnTo>
                    <a:pt x="1553258" y="930745"/>
                  </a:lnTo>
                  <a:lnTo>
                    <a:pt x="1531991" y="962231"/>
                  </a:lnTo>
                  <a:lnTo>
                    <a:pt x="1500461" y="983454"/>
                  </a:lnTo>
                  <a:lnTo>
                    <a:pt x="1461871" y="991235"/>
                  </a:lnTo>
                  <a:lnTo>
                    <a:pt x="99123" y="991235"/>
                  </a:lnTo>
                  <a:lnTo>
                    <a:pt x="60543" y="983452"/>
                  </a:lnTo>
                  <a:lnTo>
                    <a:pt x="29035" y="962215"/>
                  </a:lnTo>
                  <a:lnTo>
                    <a:pt x="7790" y="930691"/>
                  </a:lnTo>
                  <a:lnTo>
                    <a:pt x="0" y="892048"/>
                  </a:lnTo>
                  <a:lnTo>
                    <a:pt x="0" y="9906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72859" y="2767584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4" h="991235">
                  <a:moveTo>
                    <a:pt x="1461909" y="0"/>
                  </a:moveTo>
                  <a:lnTo>
                    <a:pt x="99136" y="0"/>
                  </a:lnTo>
                  <a:lnTo>
                    <a:pt x="60548" y="7800"/>
                  </a:lnTo>
                  <a:lnTo>
                    <a:pt x="29036" y="29067"/>
                  </a:lnTo>
                  <a:lnTo>
                    <a:pt x="7790" y="60596"/>
                  </a:lnTo>
                  <a:lnTo>
                    <a:pt x="0" y="99186"/>
                  </a:lnTo>
                  <a:lnTo>
                    <a:pt x="0" y="892175"/>
                  </a:lnTo>
                  <a:lnTo>
                    <a:pt x="7790" y="930745"/>
                  </a:lnTo>
                  <a:lnTo>
                    <a:pt x="29036" y="962231"/>
                  </a:lnTo>
                  <a:lnTo>
                    <a:pt x="60548" y="983454"/>
                  </a:lnTo>
                  <a:lnTo>
                    <a:pt x="99136" y="991234"/>
                  </a:lnTo>
                  <a:lnTo>
                    <a:pt x="1461909" y="991234"/>
                  </a:lnTo>
                  <a:lnTo>
                    <a:pt x="1500499" y="983454"/>
                  </a:lnTo>
                  <a:lnTo>
                    <a:pt x="1532029" y="962231"/>
                  </a:lnTo>
                  <a:lnTo>
                    <a:pt x="1553296" y="930745"/>
                  </a:lnTo>
                  <a:lnTo>
                    <a:pt x="1561096" y="892175"/>
                  </a:lnTo>
                  <a:lnTo>
                    <a:pt x="1561096" y="99186"/>
                  </a:lnTo>
                  <a:lnTo>
                    <a:pt x="1553296" y="60596"/>
                  </a:lnTo>
                  <a:lnTo>
                    <a:pt x="1532029" y="29067"/>
                  </a:lnTo>
                  <a:lnTo>
                    <a:pt x="1500499" y="7800"/>
                  </a:lnTo>
                  <a:lnTo>
                    <a:pt x="146190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72859" y="2767584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4" h="991235">
                  <a:moveTo>
                    <a:pt x="0" y="99186"/>
                  </a:moveTo>
                  <a:lnTo>
                    <a:pt x="7790" y="60596"/>
                  </a:lnTo>
                  <a:lnTo>
                    <a:pt x="29036" y="29067"/>
                  </a:lnTo>
                  <a:lnTo>
                    <a:pt x="60548" y="7800"/>
                  </a:lnTo>
                  <a:lnTo>
                    <a:pt x="99136" y="0"/>
                  </a:lnTo>
                  <a:lnTo>
                    <a:pt x="1461909" y="0"/>
                  </a:lnTo>
                  <a:lnTo>
                    <a:pt x="1500499" y="7800"/>
                  </a:lnTo>
                  <a:lnTo>
                    <a:pt x="1532029" y="29067"/>
                  </a:lnTo>
                  <a:lnTo>
                    <a:pt x="1553296" y="60596"/>
                  </a:lnTo>
                  <a:lnTo>
                    <a:pt x="1561096" y="99186"/>
                  </a:lnTo>
                  <a:lnTo>
                    <a:pt x="1561096" y="892175"/>
                  </a:lnTo>
                  <a:lnTo>
                    <a:pt x="1553296" y="930745"/>
                  </a:lnTo>
                  <a:lnTo>
                    <a:pt x="1532029" y="962231"/>
                  </a:lnTo>
                  <a:lnTo>
                    <a:pt x="1500499" y="983454"/>
                  </a:lnTo>
                  <a:lnTo>
                    <a:pt x="1461909" y="991234"/>
                  </a:lnTo>
                  <a:lnTo>
                    <a:pt x="99136" y="991234"/>
                  </a:lnTo>
                  <a:lnTo>
                    <a:pt x="60548" y="983454"/>
                  </a:lnTo>
                  <a:lnTo>
                    <a:pt x="29036" y="962231"/>
                  </a:lnTo>
                  <a:lnTo>
                    <a:pt x="7790" y="930745"/>
                  </a:lnTo>
                  <a:lnTo>
                    <a:pt x="0" y="892175"/>
                  </a:lnTo>
                  <a:lnTo>
                    <a:pt x="0" y="99186"/>
                  </a:lnTo>
                  <a:close/>
                </a:path>
              </a:pathLst>
            </a:custGeom>
            <a:ln w="25399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509727" y="3035300"/>
            <a:ext cx="1287145" cy="4241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5240" marR="5080" indent="-3175">
              <a:lnSpc>
                <a:spcPts val="1450"/>
              </a:lnSpc>
              <a:spcBef>
                <a:spcPts val="340"/>
              </a:spcBef>
            </a:pPr>
            <a:r>
              <a:rPr sz="1400" b="1" spc="-45" dirty="0">
                <a:solidFill>
                  <a:srgbClr val="375F92"/>
                </a:solidFill>
                <a:latin typeface="Arial"/>
                <a:cs typeface="Arial"/>
              </a:rPr>
              <a:t>ф</a:t>
            </a:r>
            <a:r>
              <a:rPr sz="1400" b="1" spc="-5" dirty="0">
                <a:solidFill>
                  <a:srgbClr val="375F92"/>
                </a:solidFill>
                <a:latin typeface="Arial"/>
                <a:cs typeface="Arial"/>
              </a:rPr>
              <a:t>еде</a:t>
            </a:r>
            <a:r>
              <a:rPr sz="1400" b="1" spc="-10" dirty="0">
                <a:solidFill>
                  <a:srgbClr val="375F92"/>
                </a:solidFill>
                <a:latin typeface="Arial"/>
                <a:cs typeface="Arial"/>
              </a:rPr>
              <a:t>р</a:t>
            </a:r>
            <a:r>
              <a:rPr sz="1400" b="1" spc="-5" dirty="0">
                <a:solidFill>
                  <a:srgbClr val="375F92"/>
                </a:solidFill>
                <a:latin typeface="Arial"/>
                <a:cs typeface="Arial"/>
              </a:rPr>
              <a:t>альный  </a:t>
            </a:r>
            <a:r>
              <a:rPr sz="1400" b="1" spc="-10" dirty="0">
                <a:solidFill>
                  <a:srgbClr val="375F92"/>
                </a:solidFill>
                <a:latin typeface="Arial"/>
                <a:cs typeface="Arial"/>
              </a:rPr>
              <a:t>учебный</a:t>
            </a:r>
            <a:r>
              <a:rPr sz="1400" b="1" spc="-4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375F92"/>
                </a:solidFill>
                <a:latin typeface="Arial"/>
                <a:cs typeface="Arial"/>
              </a:rPr>
              <a:t>план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2094610" y="2590165"/>
            <a:ext cx="1760220" cy="1181735"/>
            <a:chOff x="2094610" y="2590165"/>
            <a:chExt cx="1760220" cy="1181735"/>
          </a:xfrm>
        </p:grpSpPr>
        <p:sp>
          <p:nvSpPr>
            <p:cNvPr id="45" name="object 45"/>
            <p:cNvSpPr/>
            <p:nvPr/>
          </p:nvSpPr>
          <p:spPr>
            <a:xfrm>
              <a:off x="2107310" y="2602865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4" h="991235">
                  <a:moveTo>
                    <a:pt x="1461897" y="0"/>
                  </a:moveTo>
                  <a:lnTo>
                    <a:pt x="99187" y="0"/>
                  </a:lnTo>
                  <a:lnTo>
                    <a:pt x="60596" y="7780"/>
                  </a:lnTo>
                  <a:lnTo>
                    <a:pt x="29067" y="29003"/>
                  </a:lnTo>
                  <a:lnTo>
                    <a:pt x="7800" y="60489"/>
                  </a:lnTo>
                  <a:lnTo>
                    <a:pt x="0" y="99060"/>
                  </a:lnTo>
                  <a:lnTo>
                    <a:pt x="0" y="892048"/>
                  </a:lnTo>
                  <a:lnTo>
                    <a:pt x="7800" y="930691"/>
                  </a:lnTo>
                  <a:lnTo>
                    <a:pt x="29067" y="962215"/>
                  </a:lnTo>
                  <a:lnTo>
                    <a:pt x="60596" y="983452"/>
                  </a:lnTo>
                  <a:lnTo>
                    <a:pt x="99187" y="991235"/>
                  </a:lnTo>
                  <a:lnTo>
                    <a:pt x="1461897" y="991235"/>
                  </a:lnTo>
                  <a:lnTo>
                    <a:pt x="1500487" y="983454"/>
                  </a:lnTo>
                  <a:lnTo>
                    <a:pt x="1532016" y="962231"/>
                  </a:lnTo>
                  <a:lnTo>
                    <a:pt x="1553283" y="930745"/>
                  </a:lnTo>
                  <a:lnTo>
                    <a:pt x="1561084" y="892175"/>
                  </a:lnTo>
                  <a:lnTo>
                    <a:pt x="1561084" y="99060"/>
                  </a:lnTo>
                  <a:lnTo>
                    <a:pt x="1553283" y="60489"/>
                  </a:lnTo>
                  <a:lnTo>
                    <a:pt x="1532016" y="29003"/>
                  </a:lnTo>
                  <a:lnTo>
                    <a:pt x="1500487" y="7780"/>
                  </a:lnTo>
                  <a:lnTo>
                    <a:pt x="146189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107310" y="2602865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4" h="991235">
                  <a:moveTo>
                    <a:pt x="0" y="99060"/>
                  </a:moveTo>
                  <a:lnTo>
                    <a:pt x="7800" y="60489"/>
                  </a:lnTo>
                  <a:lnTo>
                    <a:pt x="29067" y="29003"/>
                  </a:lnTo>
                  <a:lnTo>
                    <a:pt x="60596" y="7780"/>
                  </a:lnTo>
                  <a:lnTo>
                    <a:pt x="99187" y="0"/>
                  </a:lnTo>
                  <a:lnTo>
                    <a:pt x="1461897" y="0"/>
                  </a:lnTo>
                  <a:lnTo>
                    <a:pt x="1500487" y="7780"/>
                  </a:lnTo>
                  <a:lnTo>
                    <a:pt x="1532016" y="29003"/>
                  </a:lnTo>
                  <a:lnTo>
                    <a:pt x="1553283" y="60489"/>
                  </a:lnTo>
                  <a:lnTo>
                    <a:pt x="1561084" y="99060"/>
                  </a:lnTo>
                  <a:lnTo>
                    <a:pt x="1561084" y="892175"/>
                  </a:lnTo>
                  <a:lnTo>
                    <a:pt x="1553283" y="930745"/>
                  </a:lnTo>
                  <a:lnTo>
                    <a:pt x="1532016" y="962231"/>
                  </a:lnTo>
                  <a:lnTo>
                    <a:pt x="1500487" y="983454"/>
                  </a:lnTo>
                  <a:lnTo>
                    <a:pt x="1461897" y="991235"/>
                  </a:lnTo>
                  <a:lnTo>
                    <a:pt x="99187" y="991235"/>
                  </a:lnTo>
                  <a:lnTo>
                    <a:pt x="60596" y="983452"/>
                  </a:lnTo>
                  <a:lnTo>
                    <a:pt x="29067" y="962215"/>
                  </a:lnTo>
                  <a:lnTo>
                    <a:pt x="7800" y="930691"/>
                  </a:lnTo>
                  <a:lnTo>
                    <a:pt x="0" y="892048"/>
                  </a:lnTo>
                  <a:lnTo>
                    <a:pt x="0" y="9906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280792" y="2767584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4" h="991235">
                  <a:moveTo>
                    <a:pt x="1461896" y="0"/>
                  </a:moveTo>
                  <a:lnTo>
                    <a:pt x="99187" y="0"/>
                  </a:lnTo>
                  <a:lnTo>
                    <a:pt x="60543" y="7800"/>
                  </a:lnTo>
                  <a:lnTo>
                    <a:pt x="29019" y="29067"/>
                  </a:lnTo>
                  <a:lnTo>
                    <a:pt x="7782" y="60596"/>
                  </a:lnTo>
                  <a:lnTo>
                    <a:pt x="0" y="99186"/>
                  </a:lnTo>
                  <a:lnTo>
                    <a:pt x="0" y="892175"/>
                  </a:lnTo>
                  <a:lnTo>
                    <a:pt x="7782" y="930745"/>
                  </a:lnTo>
                  <a:lnTo>
                    <a:pt x="29019" y="962231"/>
                  </a:lnTo>
                  <a:lnTo>
                    <a:pt x="60543" y="983454"/>
                  </a:lnTo>
                  <a:lnTo>
                    <a:pt x="99187" y="991234"/>
                  </a:lnTo>
                  <a:lnTo>
                    <a:pt x="1461896" y="991234"/>
                  </a:lnTo>
                  <a:lnTo>
                    <a:pt x="1500487" y="983454"/>
                  </a:lnTo>
                  <a:lnTo>
                    <a:pt x="1532016" y="962231"/>
                  </a:lnTo>
                  <a:lnTo>
                    <a:pt x="1553283" y="930745"/>
                  </a:lnTo>
                  <a:lnTo>
                    <a:pt x="1561083" y="892175"/>
                  </a:lnTo>
                  <a:lnTo>
                    <a:pt x="1561083" y="99186"/>
                  </a:lnTo>
                  <a:lnTo>
                    <a:pt x="1553283" y="60596"/>
                  </a:lnTo>
                  <a:lnTo>
                    <a:pt x="1532016" y="29067"/>
                  </a:lnTo>
                  <a:lnTo>
                    <a:pt x="1500487" y="7800"/>
                  </a:lnTo>
                  <a:lnTo>
                    <a:pt x="146189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280792" y="2767584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4" h="991235">
                  <a:moveTo>
                    <a:pt x="0" y="99186"/>
                  </a:moveTo>
                  <a:lnTo>
                    <a:pt x="7782" y="60596"/>
                  </a:lnTo>
                  <a:lnTo>
                    <a:pt x="29019" y="29067"/>
                  </a:lnTo>
                  <a:lnTo>
                    <a:pt x="60543" y="7800"/>
                  </a:lnTo>
                  <a:lnTo>
                    <a:pt x="99187" y="0"/>
                  </a:lnTo>
                  <a:lnTo>
                    <a:pt x="1461896" y="0"/>
                  </a:lnTo>
                  <a:lnTo>
                    <a:pt x="1500487" y="7800"/>
                  </a:lnTo>
                  <a:lnTo>
                    <a:pt x="1532016" y="29067"/>
                  </a:lnTo>
                  <a:lnTo>
                    <a:pt x="1553283" y="60596"/>
                  </a:lnTo>
                  <a:lnTo>
                    <a:pt x="1561083" y="99186"/>
                  </a:lnTo>
                  <a:lnTo>
                    <a:pt x="1561083" y="892175"/>
                  </a:lnTo>
                  <a:lnTo>
                    <a:pt x="1553283" y="930745"/>
                  </a:lnTo>
                  <a:lnTo>
                    <a:pt x="1532016" y="962231"/>
                  </a:lnTo>
                  <a:lnTo>
                    <a:pt x="1500487" y="983454"/>
                  </a:lnTo>
                  <a:lnTo>
                    <a:pt x="1461896" y="991234"/>
                  </a:lnTo>
                  <a:lnTo>
                    <a:pt x="99187" y="991234"/>
                  </a:lnTo>
                  <a:lnTo>
                    <a:pt x="60543" y="983454"/>
                  </a:lnTo>
                  <a:lnTo>
                    <a:pt x="29019" y="962231"/>
                  </a:lnTo>
                  <a:lnTo>
                    <a:pt x="7782" y="930745"/>
                  </a:lnTo>
                  <a:lnTo>
                    <a:pt x="0" y="892175"/>
                  </a:lnTo>
                  <a:lnTo>
                    <a:pt x="0" y="99186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2417826" y="2851150"/>
            <a:ext cx="1287145" cy="7912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algn="ctr">
              <a:lnSpc>
                <a:spcPts val="1450"/>
              </a:lnSpc>
              <a:spcBef>
                <a:spcPts val="340"/>
              </a:spcBef>
            </a:pPr>
            <a:r>
              <a:rPr sz="1400" b="1" spc="-45" dirty="0">
                <a:solidFill>
                  <a:srgbClr val="375F92"/>
                </a:solidFill>
                <a:latin typeface="Arial"/>
                <a:cs typeface="Arial"/>
              </a:rPr>
              <a:t>ф</a:t>
            </a:r>
            <a:r>
              <a:rPr sz="1400" b="1" spc="-5" dirty="0">
                <a:solidFill>
                  <a:srgbClr val="375F92"/>
                </a:solidFill>
                <a:latin typeface="Arial"/>
                <a:cs typeface="Arial"/>
              </a:rPr>
              <a:t>еде</a:t>
            </a:r>
            <a:r>
              <a:rPr sz="1400" b="1" spc="-10" dirty="0">
                <a:solidFill>
                  <a:srgbClr val="375F92"/>
                </a:solidFill>
                <a:latin typeface="Arial"/>
                <a:cs typeface="Arial"/>
              </a:rPr>
              <a:t>р</a:t>
            </a:r>
            <a:r>
              <a:rPr sz="1400" b="1" spc="-5" dirty="0">
                <a:solidFill>
                  <a:srgbClr val="375F92"/>
                </a:solidFill>
                <a:latin typeface="Arial"/>
                <a:cs typeface="Arial"/>
              </a:rPr>
              <a:t>альный  календарный </a:t>
            </a:r>
            <a:r>
              <a:rPr sz="1400" b="1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375F92"/>
                </a:solidFill>
                <a:latin typeface="Arial"/>
                <a:cs typeface="Arial"/>
              </a:rPr>
              <a:t>учебный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435"/>
              </a:lnSpc>
              <a:spcBef>
                <a:spcPts val="5"/>
              </a:spcBef>
            </a:pPr>
            <a:r>
              <a:rPr sz="1400" b="1" spc="-5" dirty="0">
                <a:solidFill>
                  <a:srgbClr val="375F92"/>
                </a:solidFill>
                <a:latin typeface="Arial"/>
                <a:cs typeface="Arial"/>
              </a:rPr>
              <a:t>график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4002532" y="2590165"/>
            <a:ext cx="1760220" cy="1181735"/>
            <a:chOff x="4002532" y="2590165"/>
            <a:chExt cx="1760220" cy="1181735"/>
          </a:xfrm>
        </p:grpSpPr>
        <p:sp>
          <p:nvSpPr>
            <p:cNvPr id="51" name="object 51"/>
            <p:cNvSpPr/>
            <p:nvPr/>
          </p:nvSpPr>
          <p:spPr>
            <a:xfrm>
              <a:off x="4015232" y="2602865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4" h="991235">
                  <a:moveTo>
                    <a:pt x="1461896" y="0"/>
                  </a:moveTo>
                  <a:lnTo>
                    <a:pt x="99187" y="0"/>
                  </a:lnTo>
                  <a:lnTo>
                    <a:pt x="60596" y="7780"/>
                  </a:lnTo>
                  <a:lnTo>
                    <a:pt x="29067" y="29003"/>
                  </a:lnTo>
                  <a:lnTo>
                    <a:pt x="7800" y="60489"/>
                  </a:lnTo>
                  <a:lnTo>
                    <a:pt x="0" y="99060"/>
                  </a:lnTo>
                  <a:lnTo>
                    <a:pt x="0" y="892048"/>
                  </a:lnTo>
                  <a:lnTo>
                    <a:pt x="7800" y="930691"/>
                  </a:lnTo>
                  <a:lnTo>
                    <a:pt x="29067" y="962215"/>
                  </a:lnTo>
                  <a:lnTo>
                    <a:pt x="60596" y="983452"/>
                  </a:lnTo>
                  <a:lnTo>
                    <a:pt x="99187" y="991235"/>
                  </a:lnTo>
                  <a:lnTo>
                    <a:pt x="1461896" y="991235"/>
                  </a:lnTo>
                  <a:lnTo>
                    <a:pt x="1500487" y="983454"/>
                  </a:lnTo>
                  <a:lnTo>
                    <a:pt x="1532016" y="962231"/>
                  </a:lnTo>
                  <a:lnTo>
                    <a:pt x="1553283" y="930745"/>
                  </a:lnTo>
                  <a:lnTo>
                    <a:pt x="1561083" y="892175"/>
                  </a:lnTo>
                  <a:lnTo>
                    <a:pt x="1561083" y="99060"/>
                  </a:lnTo>
                  <a:lnTo>
                    <a:pt x="1553283" y="60489"/>
                  </a:lnTo>
                  <a:lnTo>
                    <a:pt x="1532016" y="29003"/>
                  </a:lnTo>
                  <a:lnTo>
                    <a:pt x="1500487" y="7780"/>
                  </a:lnTo>
                  <a:lnTo>
                    <a:pt x="146189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015232" y="2602865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4" h="991235">
                  <a:moveTo>
                    <a:pt x="0" y="99060"/>
                  </a:moveTo>
                  <a:lnTo>
                    <a:pt x="7800" y="60489"/>
                  </a:lnTo>
                  <a:lnTo>
                    <a:pt x="29067" y="29003"/>
                  </a:lnTo>
                  <a:lnTo>
                    <a:pt x="60596" y="7780"/>
                  </a:lnTo>
                  <a:lnTo>
                    <a:pt x="99187" y="0"/>
                  </a:lnTo>
                  <a:lnTo>
                    <a:pt x="1461896" y="0"/>
                  </a:lnTo>
                  <a:lnTo>
                    <a:pt x="1500487" y="7780"/>
                  </a:lnTo>
                  <a:lnTo>
                    <a:pt x="1532016" y="29003"/>
                  </a:lnTo>
                  <a:lnTo>
                    <a:pt x="1553283" y="60489"/>
                  </a:lnTo>
                  <a:lnTo>
                    <a:pt x="1561083" y="99060"/>
                  </a:lnTo>
                  <a:lnTo>
                    <a:pt x="1561083" y="892175"/>
                  </a:lnTo>
                  <a:lnTo>
                    <a:pt x="1553283" y="930745"/>
                  </a:lnTo>
                  <a:lnTo>
                    <a:pt x="1532016" y="962231"/>
                  </a:lnTo>
                  <a:lnTo>
                    <a:pt x="1500487" y="983454"/>
                  </a:lnTo>
                  <a:lnTo>
                    <a:pt x="1461896" y="991235"/>
                  </a:lnTo>
                  <a:lnTo>
                    <a:pt x="99187" y="991235"/>
                  </a:lnTo>
                  <a:lnTo>
                    <a:pt x="60596" y="983452"/>
                  </a:lnTo>
                  <a:lnTo>
                    <a:pt x="29067" y="962215"/>
                  </a:lnTo>
                  <a:lnTo>
                    <a:pt x="7800" y="930691"/>
                  </a:lnTo>
                  <a:lnTo>
                    <a:pt x="0" y="892048"/>
                  </a:lnTo>
                  <a:lnTo>
                    <a:pt x="0" y="9906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188714" y="2767584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4" h="991235">
                  <a:moveTo>
                    <a:pt x="1461897" y="0"/>
                  </a:moveTo>
                  <a:lnTo>
                    <a:pt x="99187" y="0"/>
                  </a:lnTo>
                  <a:lnTo>
                    <a:pt x="60596" y="7800"/>
                  </a:lnTo>
                  <a:lnTo>
                    <a:pt x="29067" y="29067"/>
                  </a:lnTo>
                  <a:lnTo>
                    <a:pt x="7800" y="60596"/>
                  </a:lnTo>
                  <a:lnTo>
                    <a:pt x="0" y="99186"/>
                  </a:lnTo>
                  <a:lnTo>
                    <a:pt x="0" y="892175"/>
                  </a:lnTo>
                  <a:lnTo>
                    <a:pt x="7800" y="930745"/>
                  </a:lnTo>
                  <a:lnTo>
                    <a:pt x="29067" y="962231"/>
                  </a:lnTo>
                  <a:lnTo>
                    <a:pt x="60596" y="983454"/>
                  </a:lnTo>
                  <a:lnTo>
                    <a:pt x="99187" y="991234"/>
                  </a:lnTo>
                  <a:lnTo>
                    <a:pt x="1461897" y="991234"/>
                  </a:lnTo>
                  <a:lnTo>
                    <a:pt x="1500487" y="983454"/>
                  </a:lnTo>
                  <a:lnTo>
                    <a:pt x="1532016" y="962231"/>
                  </a:lnTo>
                  <a:lnTo>
                    <a:pt x="1553283" y="930745"/>
                  </a:lnTo>
                  <a:lnTo>
                    <a:pt x="1561084" y="892175"/>
                  </a:lnTo>
                  <a:lnTo>
                    <a:pt x="1561084" y="99186"/>
                  </a:lnTo>
                  <a:lnTo>
                    <a:pt x="1553283" y="60596"/>
                  </a:lnTo>
                  <a:lnTo>
                    <a:pt x="1532016" y="29067"/>
                  </a:lnTo>
                  <a:lnTo>
                    <a:pt x="1500487" y="7800"/>
                  </a:lnTo>
                  <a:lnTo>
                    <a:pt x="146189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188714" y="2767584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4" h="991235">
                  <a:moveTo>
                    <a:pt x="0" y="99186"/>
                  </a:moveTo>
                  <a:lnTo>
                    <a:pt x="7800" y="60596"/>
                  </a:lnTo>
                  <a:lnTo>
                    <a:pt x="29067" y="29067"/>
                  </a:lnTo>
                  <a:lnTo>
                    <a:pt x="60596" y="7800"/>
                  </a:lnTo>
                  <a:lnTo>
                    <a:pt x="99187" y="0"/>
                  </a:lnTo>
                  <a:lnTo>
                    <a:pt x="1461897" y="0"/>
                  </a:lnTo>
                  <a:lnTo>
                    <a:pt x="1500487" y="7800"/>
                  </a:lnTo>
                  <a:lnTo>
                    <a:pt x="1532016" y="29067"/>
                  </a:lnTo>
                  <a:lnTo>
                    <a:pt x="1553283" y="60596"/>
                  </a:lnTo>
                  <a:lnTo>
                    <a:pt x="1561084" y="99186"/>
                  </a:lnTo>
                  <a:lnTo>
                    <a:pt x="1561084" y="892175"/>
                  </a:lnTo>
                  <a:lnTo>
                    <a:pt x="1553283" y="930745"/>
                  </a:lnTo>
                  <a:lnTo>
                    <a:pt x="1532016" y="962231"/>
                  </a:lnTo>
                  <a:lnTo>
                    <a:pt x="1500487" y="983454"/>
                  </a:lnTo>
                  <a:lnTo>
                    <a:pt x="1461897" y="991234"/>
                  </a:lnTo>
                  <a:lnTo>
                    <a:pt x="99187" y="991234"/>
                  </a:lnTo>
                  <a:lnTo>
                    <a:pt x="60596" y="983454"/>
                  </a:lnTo>
                  <a:lnTo>
                    <a:pt x="29067" y="962231"/>
                  </a:lnTo>
                  <a:lnTo>
                    <a:pt x="7800" y="930745"/>
                  </a:lnTo>
                  <a:lnTo>
                    <a:pt x="0" y="892175"/>
                  </a:lnTo>
                  <a:lnTo>
                    <a:pt x="0" y="99186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4279519" y="2791460"/>
            <a:ext cx="1377950" cy="91821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94945" marR="186690" algn="ctr">
              <a:lnSpc>
                <a:spcPts val="1140"/>
              </a:lnSpc>
              <a:spcBef>
                <a:spcPts val="290"/>
              </a:spcBef>
            </a:pPr>
            <a:r>
              <a:rPr sz="1100" b="1" spc="-10" dirty="0">
                <a:solidFill>
                  <a:srgbClr val="375F92"/>
                </a:solidFill>
                <a:latin typeface="Arial"/>
                <a:cs typeface="Arial"/>
              </a:rPr>
              <a:t>ф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е</a:t>
            </a:r>
            <a:r>
              <a:rPr sz="1100" b="1" spc="-10" dirty="0">
                <a:solidFill>
                  <a:srgbClr val="375F92"/>
                </a:solidFill>
                <a:latin typeface="Arial"/>
                <a:cs typeface="Arial"/>
              </a:rPr>
              <a:t>д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ера</a:t>
            </a:r>
            <a:r>
              <a:rPr sz="1100" b="1" spc="-10" dirty="0">
                <a:solidFill>
                  <a:srgbClr val="375F92"/>
                </a:solidFill>
                <a:latin typeface="Arial"/>
                <a:cs typeface="Arial"/>
              </a:rPr>
              <a:t>л</a:t>
            </a:r>
            <a:r>
              <a:rPr sz="1100" b="1" dirty="0">
                <a:solidFill>
                  <a:srgbClr val="375F92"/>
                </a:solidFill>
                <a:latin typeface="Arial"/>
                <a:cs typeface="Arial"/>
              </a:rPr>
              <a:t>ьные  рабочие</a:t>
            </a:r>
            <a:endParaRPr sz="1100">
              <a:latin typeface="Arial"/>
              <a:cs typeface="Arial"/>
            </a:endParaRPr>
          </a:p>
          <a:p>
            <a:pPr marL="635" algn="ctr">
              <a:lnSpc>
                <a:spcPts val="1045"/>
              </a:lnSpc>
            </a:pPr>
            <a:r>
              <a:rPr sz="1100" b="1" dirty="0">
                <a:solidFill>
                  <a:srgbClr val="375F92"/>
                </a:solidFill>
                <a:latin typeface="Arial"/>
                <a:cs typeface="Arial"/>
              </a:rPr>
              <a:t>программы</a:t>
            </a:r>
            <a:endParaRPr sz="1100">
              <a:latin typeface="Arial"/>
              <a:cs typeface="Arial"/>
            </a:endParaRPr>
          </a:p>
          <a:p>
            <a:pPr marL="635" algn="ctr">
              <a:lnSpc>
                <a:spcPts val="1140"/>
              </a:lnSpc>
            </a:pP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учебных</a:t>
            </a:r>
            <a:endParaRPr sz="1100">
              <a:latin typeface="Arial"/>
              <a:cs typeface="Arial"/>
            </a:endParaRPr>
          </a:p>
          <a:p>
            <a:pPr marL="12065" marR="5080" algn="ctr">
              <a:lnSpc>
                <a:spcPts val="1140"/>
              </a:lnSpc>
              <a:spcBef>
                <a:spcPts val="100"/>
              </a:spcBef>
            </a:pPr>
            <a:r>
              <a:rPr sz="1100" b="1" dirty="0">
                <a:solidFill>
                  <a:srgbClr val="375F92"/>
                </a:solidFill>
                <a:latin typeface="Arial"/>
                <a:cs typeface="Arial"/>
              </a:rPr>
              <a:t>пр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е</a:t>
            </a:r>
            <a:r>
              <a:rPr sz="1100" b="1" spc="-10" dirty="0">
                <a:solidFill>
                  <a:srgbClr val="375F92"/>
                </a:solidFill>
                <a:latin typeface="Arial"/>
                <a:cs typeface="Arial"/>
              </a:rPr>
              <a:t>д</a:t>
            </a:r>
            <a:r>
              <a:rPr sz="1100" b="1" dirty="0">
                <a:solidFill>
                  <a:srgbClr val="375F92"/>
                </a:solidFill>
                <a:latin typeface="Arial"/>
                <a:cs typeface="Arial"/>
              </a:rPr>
              <a:t>ме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т</a:t>
            </a:r>
            <a:r>
              <a:rPr sz="1100" b="1" dirty="0">
                <a:solidFill>
                  <a:srgbClr val="375F92"/>
                </a:solidFill>
                <a:latin typeface="Arial"/>
                <a:cs typeface="Arial"/>
              </a:rPr>
              <a:t>ов,</a:t>
            </a:r>
            <a:r>
              <a:rPr sz="1100" b="1" spc="-2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к</a:t>
            </a:r>
            <a:r>
              <a:rPr sz="1100" b="1" spc="-30" dirty="0">
                <a:solidFill>
                  <a:srgbClr val="375F92"/>
                </a:solidFill>
                <a:latin typeface="Arial"/>
                <a:cs typeface="Arial"/>
              </a:rPr>
              <a:t>у</a:t>
            </a:r>
            <a:r>
              <a:rPr sz="1100" b="1" dirty="0">
                <a:solidFill>
                  <a:srgbClr val="375F92"/>
                </a:solidFill>
                <a:latin typeface="Arial"/>
                <a:cs typeface="Arial"/>
              </a:rPr>
              <a:t>р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с</a:t>
            </a:r>
            <a:r>
              <a:rPr sz="1100" b="1" dirty="0">
                <a:solidFill>
                  <a:srgbClr val="375F92"/>
                </a:solidFill>
                <a:latin typeface="Arial"/>
                <a:cs typeface="Arial"/>
              </a:rPr>
              <a:t>ов,  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дисциплин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5910453" y="2590165"/>
            <a:ext cx="1760220" cy="1181735"/>
            <a:chOff x="5910453" y="2590165"/>
            <a:chExt cx="1760220" cy="1181735"/>
          </a:xfrm>
        </p:grpSpPr>
        <p:sp>
          <p:nvSpPr>
            <p:cNvPr id="57" name="object 57"/>
            <p:cNvSpPr/>
            <p:nvPr/>
          </p:nvSpPr>
          <p:spPr>
            <a:xfrm>
              <a:off x="5923153" y="2602865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5" h="991235">
                  <a:moveTo>
                    <a:pt x="1461897" y="0"/>
                  </a:moveTo>
                  <a:lnTo>
                    <a:pt x="99187" y="0"/>
                  </a:lnTo>
                  <a:lnTo>
                    <a:pt x="60596" y="7780"/>
                  </a:lnTo>
                  <a:lnTo>
                    <a:pt x="29067" y="29003"/>
                  </a:lnTo>
                  <a:lnTo>
                    <a:pt x="7800" y="60489"/>
                  </a:lnTo>
                  <a:lnTo>
                    <a:pt x="0" y="99060"/>
                  </a:lnTo>
                  <a:lnTo>
                    <a:pt x="0" y="892048"/>
                  </a:lnTo>
                  <a:lnTo>
                    <a:pt x="7800" y="930691"/>
                  </a:lnTo>
                  <a:lnTo>
                    <a:pt x="29067" y="962215"/>
                  </a:lnTo>
                  <a:lnTo>
                    <a:pt x="60596" y="983452"/>
                  </a:lnTo>
                  <a:lnTo>
                    <a:pt x="99187" y="991235"/>
                  </a:lnTo>
                  <a:lnTo>
                    <a:pt x="1461897" y="991235"/>
                  </a:lnTo>
                  <a:lnTo>
                    <a:pt x="1500540" y="983454"/>
                  </a:lnTo>
                  <a:lnTo>
                    <a:pt x="1532064" y="962231"/>
                  </a:lnTo>
                  <a:lnTo>
                    <a:pt x="1553301" y="930745"/>
                  </a:lnTo>
                  <a:lnTo>
                    <a:pt x="1561083" y="892175"/>
                  </a:lnTo>
                  <a:lnTo>
                    <a:pt x="1561083" y="99060"/>
                  </a:lnTo>
                  <a:lnTo>
                    <a:pt x="1553301" y="60489"/>
                  </a:lnTo>
                  <a:lnTo>
                    <a:pt x="1532064" y="29003"/>
                  </a:lnTo>
                  <a:lnTo>
                    <a:pt x="1500540" y="7780"/>
                  </a:lnTo>
                  <a:lnTo>
                    <a:pt x="146189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923153" y="2602865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5" h="991235">
                  <a:moveTo>
                    <a:pt x="0" y="99060"/>
                  </a:moveTo>
                  <a:lnTo>
                    <a:pt x="7800" y="60489"/>
                  </a:lnTo>
                  <a:lnTo>
                    <a:pt x="29067" y="29003"/>
                  </a:lnTo>
                  <a:lnTo>
                    <a:pt x="60596" y="7780"/>
                  </a:lnTo>
                  <a:lnTo>
                    <a:pt x="99187" y="0"/>
                  </a:lnTo>
                  <a:lnTo>
                    <a:pt x="1461897" y="0"/>
                  </a:lnTo>
                  <a:lnTo>
                    <a:pt x="1500540" y="7780"/>
                  </a:lnTo>
                  <a:lnTo>
                    <a:pt x="1532064" y="29003"/>
                  </a:lnTo>
                  <a:lnTo>
                    <a:pt x="1553301" y="60489"/>
                  </a:lnTo>
                  <a:lnTo>
                    <a:pt x="1561083" y="99060"/>
                  </a:lnTo>
                  <a:lnTo>
                    <a:pt x="1561083" y="892175"/>
                  </a:lnTo>
                  <a:lnTo>
                    <a:pt x="1553301" y="930745"/>
                  </a:lnTo>
                  <a:lnTo>
                    <a:pt x="1532064" y="962231"/>
                  </a:lnTo>
                  <a:lnTo>
                    <a:pt x="1500540" y="983454"/>
                  </a:lnTo>
                  <a:lnTo>
                    <a:pt x="1461897" y="991235"/>
                  </a:lnTo>
                  <a:lnTo>
                    <a:pt x="99187" y="991235"/>
                  </a:lnTo>
                  <a:lnTo>
                    <a:pt x="60596" y="983452"/>
                  </a:lnTo>
                  <a:lnTo>
                    <a:pt x="29067" y="962215"/>
                  </a:lnTo>
                  <a:lnTo>
                    <a:pt x="7800" y="930691"/>
                  </a:lnTo>
                  <a:lnTo>
                    <a:pt x="0" y="892048"/>
                  </a:lnTo>
                  <a:lnTo>
                    <a:pt x="0" y="9906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096635" y="2767584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5" h="991235">
                  <a:moveTo>
                    <a:pt x="1461896" y="0"/>
                  </a:moveTo>
                  <a:lnTo>
                    <a:pt x="99187" y="0"/>
                  </a:lnTo>
                  <a:lnTo>
                    <a:pt x="60596" y="7800"/>
                  </a:lnTo>
                  <a:lnTo>
                    <a:pt x="29067" y="29067"/>
                  </a:lnTo>
                  <a:lnTo>
                    <a:pt x="7800" y="60596"/>
                  </a:lnTo>
                  <a:lnTo>
                    <a:pt x="0" y="99186"/>
                  </a:lnTo>
                  <a:lnTo>
                    <a:pt x="0" y="892175"/>
                  </a:lnTo>
                  <a:lnTo>
                    <a:pt x="7800" y="930745"/>
                  </a:lnTo>
                  <a:lnTo>
                    <a:pt x="29067" y="962231"/>
                  </a:lnTo>
                  <a:lnTo>
                    <a:pt x="60596" y="983454"/>
                  </a:lnTo>
                  <a:lnTo>
                    <a:pt x="99187" y="991234"/>
                  </a:lnTo>
                  <a:lnTo>
                    <a:pt x="1461896" y="991234"/>
                  </a:lnTo>
                  <a:lnTo>
                    <a:pt x="1500487" y="983454"/>
                  </a:lnTo>
                  <a:lnTo>
                    <a:pt x="1532016" y="962231"/>
                  </a:lnTo>
                  <a:lnTo>
                    <a:pt x="1553283" y="930745"/>
                  </a:lnTo>
                  <a:lnTo>
                    <a:pt x="1561084" y="892175"/>
                  </a:lnTo>
                  <a:lnTo>
                    <a:pt x="1561084" y="99186"/>
                  </a:lnTo>
                  <a:lnTo>
                    <a:pt x="1553283" y="60596"/>
                  </a:lnTo>
                  <a:lnTo>
                    <a:pt x="1532016" y="29067"/>
                  </a:lnTo>
                  <a:lnTo>
                    <a:pt x="1500487" y="7800"/>
                  </a:lnTo>
                  <a:lnTo>
                    <a:pt x="146189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096635" y="2767584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5" h="991235">
                  <a:moveTo>
                    <a:pt x="0" y="99186"/>
                  </a:moveTo>
                  <a:lnTo>
                    <a:pt x="7800" y="60596"/>
                  </a:lnTo>
                  <a:lnTo>
                    <a:pt x="29067" y="29067"/>
                  </a:lnTo>
                  <a:lnTo>
                    <a:pt x="60596" y="7800"/>
                  </a:lnTo>
                  <a:lnTo>
                    <a:pt x="99187" y="0"/>
                  </a:lnTo>
                  <a:lnTo>
                    <a:pt x="1461896" y="0"/>
                  </a:lnTo>
                  <a:lnTo>
                    <a:pt x="1500487" y="7800"/>
                  </a:lnTo>
                  <a:lnTo>
                    <a:pt x="1532016" y="29067"/>
                  </a:lnTo>
                  <a:lnTo>
                    <a:pt x="1553283" y="60596"/>
                  </a:lnTo>
                  <a:lnTo>
                    <a:pt x="1561084" y="99186"/>
                  </a:lnTo>
                  <a:lnTo>
                    <a:pt x="1561084" y="892175"/>
                  </a:lnTo>
                  <a:lnTo>
                    <a:pt x="1553283" y="930745"/>
                  </a:lnTo>
                  <a:lnTo>
                    <a:pt x="1532016" y="962231"/>
                  </a:lnTo>
                  <a:lnTo>
                    <a:pt x="1500487" y="983454"/>
                  </a:lnTo>
                  <a:lnTo>
                    <a:pt x="1461896" y="991234"/>
                  </a:lnTo>
                  <a:lnTo>
                    <a:pt x="99187" y="991234"/>
                  </a:lnTo>
                  <a:lnTo>
                    <a:pt x="60596" y="983454"/>
                  </a:lnTo>
                  <a:lnTo>
                    <a:pt x="29067" y="962231"/>
                  </a:lnTo>
                  <a:lnTo>
                    <a:pt x="7800" y="930745"/>
                  </a:lnTo>
                  <a:lnTo>
                    <a:pt x="0" y="892175"/>
                  </a:lnTo>
                  <a:lnTo>
                    <a:pt x="0" y="99186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6263132" y="2851150"/>
            <a:ext cx="1228090" cy="7912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065" marR="5080" algn="ctr">
              <a:lnSpc>
                <a:spcPts val="1450"/>
              </a:lnSpc>
              <a:spcBef>
                <a:spcPts val="340"/>
              </a:spcBef>
            </a:pPr>
            <a:r>
              <a:rPr sz="1400" b="1" spc="-45" dirty="0">
                <a:solidFill>
                  <a:srgbClr val="375F92"/>
                </a:solidFill>
                <a:latin typeface="Arial"/>
                <a:cs typeface="Arial"/>
              </a:rPr>
              <a:t>ф</a:t>
            </a:r>
            <a:r>
              <a:rPr sz="1400" b="1" spc="-5" dirty="0">
                <a:solidFill>
                  <a:srgbClr val="375F92"/>
                </a:solidFill>
                <a:latin typeface="Arial"/>
                <a:cs typeface="Arial"/>
              </a:rPr>
              <a:t>еде</a:t>
            </a:r>
            <a:r>
              <a:rPr sz="1400" b="1" spc="-10" dirty="0">
                <a:solidFill>
                  <a:srgbClr val="375F92"/>
                </a:solidFill>
                <a:latin typeface="Arial"/>
                <a:cs typeface="Arial"/>
              </a:rPr>
              <a:t>р</a:t>
            </a:r>
            <a:r>
              <a:rPr sz="1400" b="1" spc="-5" dirty="0">
                <a:solidFill>
                  <a:srgbClr val="375F92"/>
                </a:solidFill>
                <a:latin typeface="Arial"/>
                <a:cs typeface="Arial"/>
              </a:rPr>
              <a:t>альная  </a:t>
            </a:r>
            <a:r>
              <a:rPr sz="1400" b="1" spc="-10" dirty="0">
                <a:solidFill>
                  <a:srgbClr val="375F92"/>
                </a:solidFill>
                <a:latin typeface="Arial"/>
                <a:cs typeface="Arial"/>
              </a:rPr>
              <a:t>рабочая</a:t>
            </a:r>
            <a:endParaRPr sz="1400">
              <a:latin typeface="Arial"/>
              <a:cs typeface="Arial"/>
            </a:endParaRPr>
          </a:p>
          <a:p>
            <a:pPr marL="96520" marR="89535" indent="635" algn="ctr">
              <a:lnSpc>
                <a:spcPts val="1440"/>
              </a:lnSpc>
              <a:spcBef>
                <a:spcPts val="15"/>
              </a:spcBef>
            </a:pPr>
            <a:r>
              <a:rPr sz="1400" b="1" spc="-5" dirty="0">
                <a:solidFill>
                  <a:srgbClr val="375F92"/>
                </a:solidFill>
                <a:latin typeface="Arial"/>
                <a:cs typeface="Arial"/>
              </a:rPr>
              <a:t>программа </a:t>
            </a:r>
            <a:r>
              <a:rPr sz="1400" b="1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375F92"/>
                </a:solidFill>
                <a:latin typeface="Arial"/>
                <a:cs typeface="Arial"/>
              </a:rPr>
              <a:t>в</a:t>
            </a:r>
            <a:r>
              <a:rPr sz="1400" b="1" spc="-30" dirty="0">
                <a:solidFill>
                  <a:srgbClr val="375F92"/>
                </a:solidFill>
                <a:latin typeface="Arial"/>
                <a:cs typeface="Arial"/>
              </a:rPr>
              <a:t>о</a:t>
            </a:r>
            <a:r>
              <a:rPr sz="1400" b="1" spc="-5" dirty="0">
                <a:solidFill>
                  <a:srgbClr val="375F92"/>
                </a:solidFill>
                <a:latin typeface="Arial"/>
                <a:cs typeface="Arial"/>
              </a:rPr>
              <a:t>спи</a:t>
            </a:r>
            <a:r>
              <a:rPr sz="1400" b="1" spc="-15" dirty="0">
                <a:solidFill>
                  <a:srgbClr val="375F92"/>
                </a:solidFill>
                <a:latin typeface="Arial"/>
                <a:cs typeface="Arial"/>
              </a:rPr>
              <a:t>т</a:t>
            </a:r>
            <a:r>
              <a:rPr sz="1400" b="1" spc="-5" dirty="0">
                <a:solidFill>
                  <a:srgbClr val="375F92"/>
                </a:solidFill>
                <a:latin typeface="Arial"/>
                <a:cs typeface="Arial"/>
              </a:rPr>
              <a:t>ания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7818373" y="2590165"/>
            <a:ext cx="1760220" cy="1181735"/>
            <a:chOff x="7818373" y="2590165"/>
            <a:chExt cx="1760220" cy="1181735"/>
          </a:xfrm>
        </p:grpSpPr>
        <p:sp>
          <p:nvSpPr>
            <p:cNvPr id="63" name="object 63"/>
            <p:cNvSpPr/>
            <p:nvPr/>
          </p:nvSpPr>
          <p:spPr>
            <a:xfrm>
              <a:off x="7831073" y="2602865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5" h="991235">
                  <a:moveTo>
                    <a:pt x="1462024" y="0"/>
                  </a:moveTo>
                  <a:lnTo>
                    <a:pt x="99186" y="0"/>
                  </a:lnTo>
                  <a:lnTo>
                    <a:pt x="60596" y="7780"/>
                  </a:lnTo>
                  <a:lnTo>
                    <a:pt x="29067" y="29003"/>
                  </a:lnTo>
                  <a:lnTo>
                    <a:pt x="7800" y="60489"/>
                  </a:lnTo>
                  <a:lnTo>
                    <a:pt x="0" y="99060"/>
                  </a:lnTo>
                  <a:lnTo>
                    <a:pt x="0" y="892048"/>
                  </a:lnTo>
                  <a:lnTo>
                    <a:pt x="7800" y="930691"/>
                  </a:lnTo>
                  <a:lnTo>
                    <a:pt x="29067" y="962215"/>
                  </a:lnTo>
                  <a:lnTo>
                    <a:pt x="60596" y="983452"/>
                  </a:lnTo>
                  <a:lnTo>
                    <a:pt x="99186" y="991235"/>
                  </a:lnTo>
                  <a:lnTo>
                    <a:pt x="1462024" y="991235"/>
                  </a:lnTo>
                  <a:lnTo>
                    <a:pt x="1500594" y="983454"/>
                  </a:lnTo>
                  <a:lnTo>
                    <a:pt x="1532080" y="962231"/>
                  </a:lnTo>
                  <a:lnTo>
                    <a:pt x="1553303" y="930745"/>
                  </a:lnTo>
                  <a:lnTo>
                    <a:pt x="1561083" y="892175"/>
                  </a:lnTo>
                  <a:lnTo>
                    <a:pt x="1561083" y="99060"/>
                  </a:lnTo>
                  <a:lnTo>
                    <a:pt x="1553303" y="60489"/>
                  </a:lnTo>
                  <a:lnTo>
                    <a:pt x="1532080" y="29003"/>
                  </a:lnTo>
                  <a:lnTo>
                    <a:pt x="1500594" y="7780"/>
                  </a:lnTo>
                  <a:lnTo>
                    <a:pt x="14620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831073" y="2602865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5" h="991235">
                  <a:moveTo>
                    <a:pt x="0" y="99060"/>
                  </a:moveTo>
                  <a:lnTo>
                    <a:pt x="7800" y="60489"/>
                  </a:lnTo>
                  <a:lnTo>
                    <a:pt x="29067" y="29003"/>
                  </a:lnTo>
                  <a:lnTo>
                    <a:pt x="60596" y="7780"/>
                  </a:lnTo>
                  <a:lnTo>
                    <a:pt x="99186" y="0"/>
                  </a:lnTo>
                  <a:lnTo>
                    <a:pt x="1462024" y="0"/>
                  </a:lnTo>
                  <a:lnTo>
                    <a:pt x="1500594" y="7780"/>
                  </a:lnTo>
                  <a:lnTo>
                    <a:pt x="1532080" y="29003"/>
                  </a:lnTo>
                  <a:lnTo>
                    <a:pt x="1553303" y="60489"/>
                  </a:lnTo>
                  <a:lnTo>
                    <a:pt x="1561083" y="99060"/>
                  </a:lnTo>
                  <a:lnTo>
                    <a:pt x="1561083" y="892175"/>
                  </a:lnTo>
                  <a:lnTo>
                    <a:pt x="1553303" y="930745"/>
                  </a:lnTo>
                  <a:lnTo>
                    <a:pt x="1532080" y="962231"/>
                  </a:lnTo>
                  <a:lnTo>
                    <a:pt x="1500594" y="983454"/>
                  </a:lnTo>
                  <a:lnTo>
                    <a:pt x="1462024" y="991235"/>
                  </a:lnTo>
                  <a:lnTo>
                    <a:pt x="99186" y="991235"/>
                  </a:lnTo>
                  <a:lnTo>
                    <a:pt x="60596" y="983452"/>
                  </a:lnTo>
                  <a:lnTo>
                    <a:pt x="29067" y="962215"/>
                  </a:lnTo>
                  <a:lnTo>
                    <a:pt x="7800" y="930691"/>
                  </a:lnTo>
                  <a:lnTo>
                    <a:pt x="0" y="892048"/>
                  </a:lnTo>
                  <a:lnTo>
                    <a:pt x="0" y="9906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004555" y="2767584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5" h="991235">
                  <a:moveTo>
                    <a:pt x="1461897" y="0"/>
                  </a:moveTo>
                  <a:lnTo>
                    <a:pt x="99187" y="0"/>
                  </a:lnTo>
                  <a:lnTo>
                    <a:pt x="60596" y="7800"/>
                  </a:lnTo>
                  <a:lnTo>
                    <a:pt x="29067" y="29067"/>
                  </a:lnTo>
                  <a:lnTo>
                    <a:pt x="7800" y="60596"/>
                  </a:lnTo>
                  <a:lnTo>
                    <a:pt x="0" y="99186"/>
                  </a:lnTo>
                  <a:lnTo>
                    <a:pt x="0" y="892175"/>
                  </a:lnTo>
                  <a:lnTo>
                    <a:pt x="7800" y="930745"/>
                  </a:lnTo>
                  <a:lnTo>
                    <a:pt x="29067" y="962231"/>
                  </a:lnTo>
                  <a:lnTo>
                    <a:pt x="60596" y="983454"/>
                  </a:lnTo>
                  <a:lnTo>
                    <a:pt x="99187" y="991234"/>
                  </a:lnTo>
                  <a:lnTo>
                    <a:pt x="1461897" y="991234"/>
                  </a:lnTo>
                  <a:lnTo>
                    <a:pt x="1500487" y="983454"/>
                  </a:lnTo>
                  <a:lnTo>
                    <a:pt x="1532016" y="962231"/>
                  </a:lnTo>
                  <a:lnTo>
                    <a:pt x="1553283" y="930745"/>
                  </a:lnTo>
                  <a:lnTo>
                    <a:pt x="1561084" y="892175"/>
                  </a:lnTo>
                  <a:lnTo>
                    <a:pt x="1561084" y="99186"/>
                  </a:lnTo>
                  <a:lnTo>
                    <a:pt x="1553283" y="60596"/>
                  </a:lnTo>
                  <a:lnTo>
                    <a:pt x="1532016" y="29067"/>
                  </a:lnTo>
                  <a:lnTo>
                    <a:pt x="1500487" y="7800"/>
                  </a:lnTo>
                  <a:lnTo>
                    <a:pt x="146189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004555" y="2767584"/>
              <a:ext cx="1561465" cy="991235"/>
            </a:xfrm>
            <a:custGeom>
              <a:avLst/>
              <a:gdLst/>
              <a:ahLst/>
              <a:cxnLst/>
              <a:rect l="l" t="t" r="r" b="b"/>
              <a:pathLst>
                <a:path w="1561465" h="991235">
                  <a:moveTo>
                    <a:pt x="0" y="99186"/>
                  </a:moveTo>
                  <a:lnTo>
                    <a:pt x="7800" y="60596"/>
                  </a:lnTo>
                  <a:lnTo>
                    <a:pt x="29067" y="29067"/>
                  </a:lnTo>
                  <a:lnTo>
                    <a:pt x="60596" y="7800"/>
                  </a:lnTo>
                  <a:lnTo>
                    <a:pt x="99187" y="0"/>
                  </a:lnTo>
                  <a:lnTo>
                    <a:pt x="1461897" y="0"/>
                  </a:lnTo>
                  <a:lnTo>
                    <a:pt x="1500487" y="7800"/>
                  </a:lnTo>
                  <a:lnTo>
                    <a:pt x="1532016" y="29067"/>
                  </a:lnTo>
                  <a:lnTo>
                    <a:pt x="1553283" y="60596"/>
                  </a:lnTo>
                  <a:lnTo>
                    <a:pt x="1561084" y="99186"/>
                  </a:lnTo>
                  <a:lnTo>
                    <a:pt x="1561084" y="892175"/>
                  </a:lnTo>
                  <a:lnTo>
                    <a:pt x="1553283" y="930745"/>
                  </a:lnTo>
                  <a:lnTo>
                    <a:pt x="1532016" y="962231"/>
                  </a:lnTo>
                  <a:lnTo>
                    <a:pt x="1500487" y="983454"/>
                  </a:lnTo>
                  <a:lnTo>
                    <a:pt x="1461897" y="991234"/>
                  </a:lnTo>
                  <a:lnTo>
                    <a:pt x="99187" y="991234"/>
                  </a:lnTo>
                  <a:lnTo>
                    <a:pt x="60596" y="983454"/>
                  </a:lnTo>
                  <a:lnTo>
                    <a:pt x="29067" y="962231"/>
                  </a:lnTo>
                  <a:lnTo>
                    <a:pt x="7800" y="930745"/>
                  </a:lnTo>
                  <a:lnTo>
                    <a:pt x="0" y="892175"/>
                  </a:lnTo>
                  <a:lnTo>
                    <a:pt x="0" y="99186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8154416" y="2829305"/>
            <a:ext cx="1263650" cy="84137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algn="ctr">
              <a:lnSpc>
                <a:spcPct val="86500"/>
              </a:lnSpc>
              <a:spcBef>
                <a:spcPts val="295"/>
              </a:spcBef>
            </a:pPr>
            <a:r>
              <a:rPr sz="1200" b="1" spc="-5" dirty="0">
                <a:solidFill>
                  <a:srgbClr val="375F92"/>
                </a:solidFill>
                <a:latin typeface="Arial"/>
                <a:cs typeface="Arial"/>
              </a:rPr>
              <a:t>федеральный </a:t>
            </a:r>
            <a:r>
              <a:rPr sz="1200" b="1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375F92"/>
                </a:solidFill>
                <a:latin typeface="Arial"/>
                <a:cs typeface="Arial"/>
              </a:rPr>
              <a:t>календарный </a:t>
            </a:r>
            <a:r>
              <a:rPr sz="1200" b="1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375F92"/>
                </a:solidFill>
                <a:latin typeface="Arial"/>
                <a:cs typeface="Arial"/>
              </a:rPr>
              <a:t>план </a:t>
            </a:r>
            <a:r>
              <a:rPr sz="1200" b="1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375F92"/>
                </a:solidFill>
                <a:latin typeface="Arial"/>
                <a:cs typeface="Arial"/>
              </a:rPr>
              <a:t>в</a:t>
            </a:r>
            <a:r>
              <a:rPr sz="1200" b="1" spc="-15" dirty="0">
                <a:solidFill>
                  <a:srgbClr val="375F92"/>
                </a:solidFill>
                <a:latin typeface="Arial"/>
                <a:cs typeface="Arial"/>
              </a:rPr>
              <a:t>о</a:t>
            </a:r>
            <a:r>
              <a:rPr sz="1200" b="1" dirty="0">
                <a:solidFill>
                  <a:srgbClr val="375F92"/>
                </a:solidFill>
                <a:latin typeface="Arial"/>
                <a:cs typeface="Arial"/>
              </a:rPr>
              <a:t>с</a:t>
            </a:r>
            <a:r>
              <a:rPr sz="1200" b="1" spc="-5" dirty="0">
                <a:solidFill>
                  <a:srgbClr val="375F92"/>
                </a:solidFill>
                <a:latin typeface="Arial"/>
                <a:cs typeface="Arial"/>
              </a:rPr>
              <a:t>п</a:t>
            </a:r>
            <a:r>
              <a:rPr sz="1200" b="1" spc="-10" dirty="0">
                <a:solidFill>
                  <a:srgbClr val="375F92"/>
                </a:solidFill>
                <a:latin typeface="Arial"/>
                <a:cs typeface="Arial"/>
              </a:rPr>
              <a:t>и</a:t>
            </a:r>
            <a:r>
              <a:rPr sz="1200" b="1" spc="-15" dirty="0">
                <a:solidFill>
                  <a:srgbClr val="375F92"/>
                </a:solidFill>
                <a:latin typeface="Arial"/>
                <a:cs typeface="Arial"/>
              </a:rPr>
              <a:t>т</a:t>
            </a:r>
            <a:r>
              <a:rPr sz="1200" b="1" dirty="0">
                <a:solidFill>
                  <a:srgbClr val="375F92"/>
                </a:solidFill>
                <a:latin typeface="Arial"/>
                <a:cs typeface="Arial"/>
              </a:rPr>
              <a:t>а</a:t>
            </a:r>
            <a:r>
              <a:rPr sz="1200" b="1" spc="-15" dirty="0">
                <a:solidFill>
                  <a:srgbClr val="375F92"/>
                </a:solidFill>
                <a:latin typeface="Arial"/>
                <a:cs typeface="Arial"/>
              </a:rPr>
              <a:t>т</a:t>
            </a:r>
            <a:r>
              <a:rPr sz="1200" b="1" dirty="0">
                <a:solidFill>
                  <a:srgbClr val="375F92"/>
                </a:solidFill>
                <a:latin typeface="Arial"/>
                <a:cs typeface="Arial"/>
              </a:rPr>
              <a:t>ел</a:t>
            </a:r>
            <a:r>
              <a:rPr sz="1200" b="1" spc="-10" dirty="0">
                <a:solidFill>
                  <a:srgbClr val="375F92"/>
                </a:solidFill>
                <a:latin typeface="Arial"/>
                <a:cs typeface="Arial"/>
              </a:rPr>
              <a:t>ь</a:t>
            </a:r>
            <a:r>
              <a:rPr sz="1200" b="1" spc="-5" dirty="0">
                <a:solidFill>
                  <a:srgbClr val="375F92"/>
                </a:solidFill>
                <a:latin typeface="Arial"/>
                <a:cs typeface="Arial"/>
              </a:rPr>
              <a:t>н</a:t>
            </a:r>
            <a:r>
              <a:rPr sz="1200" b="1" dirty="0">
                <a:solidFill>
                  <a:srgbClr val="375F92"/>
                </a:solidFill>
                <a:latin typeface="Arial"/>
                <a:cs typeface="Arial"/>
              </a:rPr>
              <a:t>ой  </a:t>
            </a:r>
            <a:r>
              <a:rPr sz="1200" b="1" spc="-10" dirty="0">
                <a:solidFill>
                  <a:srgbClr val="375F92"/>
                </a:solidFill>
                <a:latin typeface="Arial"/>
                <a:cs typeface="Arial"/>
              </a:rPr>
              <a:t>работы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8" name="object 6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84546" y="1367396"/>
            <a:ext cx="440194" cy="436257"/>
          </a:xfrm>
          <a:prstGeom prst="rect">
            <a:avLst/>
          </a:prstGeom>
        </p:spPr>
      </p:pic>
      <p:sp>
        <p:nvSpPr>
          <p:cNvPr id="69" name="object 69"/>
          <p:cNvSpPr txBox="1"/>
          <p:nvPr/>
        </p:nvSpPr>
        <p:spPr>
          <a:xfrm>
            <a:off x="397865" y="6529527"/>
            <a:ext cx="9015095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AFEF"/>
                </a:solidFill>
                <a:latin typeface="Arial"/>
                <a:cs typeface="Arial"/>
              </a:rPr>
              <a:t>Федеральный</a:t>
            </a:r>
            <a:r>
              <a:rPr sz="1400" b="1" spc="-4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AFEF"/>
                </a:solidFill>
                <a:latin typeface="Arial"/>
                <a:cs typeface="Arial"/>
              </a:rPr>
              <a:t>закон</a:t>
            </a:r>
            <a:endParaRPr sz="14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400" b="1" spc="-20" dirty="0">
                <a:solidFill>
                  <a:srgbClr val="00AFEF"/>
                </a:solidFill>
                <a:latin typeface="Arial"/>
                <a:cs typeface="Arial"/>
              </a:rPr>
              <a:t>от</a:t>
            </a:r>
            <a:r>
              <a:rPr sz="1400" b="1" spc="34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AFEF"/>
                </a:solidFill>
                <a:latin typeface="Arial"/>
                <a:cs typeface="Arial"/>
              </a:rPr>
              <a:t>24 </a:t>
            </a:r>
            <a:r>
              <a:rPr sz="1400" b="1" spc="-10" dirty="0">
                <a:solidFill>
                  <a:srgbClr val="00AFEF"/>
                </a:solidFill>
                <a:latin typeface="Arial"/>
                <a:cs typeface="Arial"/>
              </a:rPr>
              <a:t>сентября</a:t>
            </a:r>
            <a:r>
              <a:rPr sz="1400" b="1" spc="37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AFEF"/>
                </a:solidFill>
                <a:latin typeface="Arial"/>
                <a:cs typeface="Arial"/>
              </a:rPr>
              <a:t>2022</a:t>
            </a:r>
            <a:r>
              <a:rPr sz="1400" b="1" spc="38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spc="-80" dirty="0">
                <a:solidFill>
                  <a:srgbClr val="00AFEF"/>
                </a:solidFill>
                <a:latin typeface="Arial"/>
                <a:cs typeface="Arial"/>
              </a:rPr>
              <a:t>г.</a:t>
            </a:r>
            <a:r>
              <a:rPr sz="1400" b="1" spc="229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spc="5" dirty="0">
                <a:solidFill>
                  <a:srgbClr val="00AFEF"/>
                </a:solidFill>
                <a:latin typeface="Arial"/>
                <a:cs typeface="Arial"/>
              </a:rPr>
              <a:t>№ </a:t>
            </a:r>
            <a:r>
              <a:rPr sz="1400" b="1" spc="-5" dirty="0">
                <a:solidFill>
                  <a:srgbClr val="00AFEF"/>
                </a:solidFill>
                <a:latin typeface="Arial"/>
                <a:cs typeface="Arial"/>
              </a:rPr>
              <a:t>371-ФЗ </a:t>
            </a:r>
            <a:r>
              <a:rPr sz="1400" b="1" dirty="0">
                <a:solidFill>
                  <a:srgbClr val="00AFEF"/>
                </a:solidFill>
                <a:latin typeface="Arial"/>
                <a:cs typeface="Arial"/>
              </a:rPr>
              <a:t>«О </a:t>
            </a:r>
            <a:r>
              <a:rPr sz="1400" b="1" spc="-5" dirty="0">
                <a:solidFill>
                  <a:srgbClr val="00AFEF"/>
                </a:solidFill>
                <a:latin typeface="Arial"/>
                <a:cs typeface="Arial"/>
              </a:rPr>
              <a:t>внесении</a:t>
            </a:r>
            <a:r>
              <a:rPr sz="1400" b="1" spc="37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AFEF"/>
                </a:solidFill>
                <a:latin typeface="Arial"/>
                <a:cs typeface="Arial"/>
              </a:rPr>
              <a:t>изменений </a:t>
            </a:r>
            <a:r>
              <a:rPr sz="1400" b="1" dirty="0">
                <a:solidFill>
                  <a:srgbClr val="00AFEF"/>
                </a:solidFill>
                <a:latin typeface="Arial"/>
                <a:cs typeface="Arial"/>
              </a:rPr>
              <a:t>в </a:t>
            </a:r>
            <a:r>
              <a:rPr sz="1400" b="1" spc="-5" dirty="0">
                <a:solidFill>
                  <a:srgbClr val="00AFEF"/>
                </a:solidFill>
                <a:latin typeface="Arial"/>
                <a:cs typeface="Arial"/>
              </a:rPr>
              <a:t>Федеральный</a:t>
            </a:r>
            <a:r>
              <a:rPr sz="1400" b="1" spc="38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AFEF"/>
                </a:solidFill>
                <a:latin typeface="Arial"/>
                <a:cs typeface="Arial"/>
              </a:rPr>
              <a:t>закон</a:t>
            </a:r>
            <a:r>
              <a:rPr sz="1400" b="1" spc="36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AFEF"/>
                </a:solidFill>
                <a:latin typeface="Arial"/>
                <a:cs typeface="Arial"/>
              </a:rPr>
              <a:t>«Об</a:t>
            </a:r>
            <a:r>
              <a:rPr sz="1400" b="1" spc="38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AFEF"/>
                </a:solidFill>
                <a:latin typeface="Arial"/>
                <a:cs typeface="Arial"/>
              </a:rPr>
              <a:t>образовании </a:t>
            </a:r>
            <a:r>
              <a:rPr sz="1400" b="1" spc="-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AFEF"/>
                </a:solidFill>
                <a:latin typeface="Arial"/>
                <a:cs typeface="Arial"/>
              </a:rPr>
              <a:t>в</a:t>
            </a:r>
            <a:r>
              <a:rPr sz="1400" b="1" spc="38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AFEF"/>
                </a:solidFill>
                <a:latin typeface="Arial"/>
                <a:cs typeface="Arial"/>
              </a:rPr>
              <a:t>Российской</a:t>
            </a:r>
            <a:r>
              <a:rPr sz="1400" b="1" spc="73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AFEF"/>
                </a:solidFill>
                <a:latin typeface="Arial"/>
                <a:cs typeface="Arial"/>
              </a:rPr>
              <a:t>Федерации»</a:t>
            </a:r>
            <a:r>
              <a:rPr sz="1400" b="1" spc="76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AFEF"/>
                </a:solidFill>
                <a:latin typeface="Arial"/>
                <a:cs typeface="Arial"/>
              </a:rPr>
              <a:t>и</a:t>
            </a:r>
            <a:r>
              <a:rPr sz="1400" b="1" spc="39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AFEF"/>
                </a:solidFill>
                <a:latin typeface="Arial"/>
                <a:cs typeface="Arial"/>
              </a:rPr>
              <a:t>статью</a:t>
            </a:r>
            <a:r>
              <a:rPr sz="1400" b="1" spc="75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AFEF"/>
                </a:solidFill>
                <a:latin typeface="Arial"/>
                <a:cs typeface="Arial"/>
              </a:rPr>
              <a:t>1</a:t>
            </a:r>
            <a:r>
              <a:rPr sz="1400" b="1" spc="39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AFEF"/>
                </a:solidFill>
                <a:latin typeface="Arial"/>
                <a:cs typeface="Arial"/>
              </a:rPr>
              <a:t>Федерального</a:t>
            </a:r>
            <a:r>
              <a:rPr sz="1400" b="1" spc="74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AFEF"/>
                </a:solidFill>
                <a:latin typeface="Arial"/>
                <a:cs typeface="Arial"/>
              </a:rPr>
              <a:t>закона</a:t>
            </a:r>
            <a:r>
              <a:rPr sz="1400" b="1" spc="73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AFEF"/>
                </a:solidFill>
                <a:latin typeface="Arial"/>
                <a:cs typeface="Arial"/>
              </a:rPr>
              <a:t>«Об</a:t>
            </a:r>
            <a:r>
              <a:rPr sz="1400" b="1" spc="38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AFEF"/>
                </a:solidFill>
                <a:latin typeface="Arial"/>
                <a:cs typeface="Arial"/>
              </a:rPr>
              <a:t>обязательных</a:t>
            </a:r>
            <a:r>
              <a:rPr sz="1400" b="1" spc="74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AFEF"/>
                </a:solidFill>
                <a:latin typeface="Arial"/>
                <a:cs typeface="Arial"/>
              </a:rPr>
              <a:t>требованиях </a:t>
            </a:r>
            <a:r>
              <a:rPr sz="1400" b="1" spc="-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AFEF"/>
                </a:solidFill>
                <a:latin typeface="Arial"/>
                <a:cs typeface="Arial"/>
              </a:rPr>
              <a:t>в</a:t>
            </a:r>
            <a:r>
              <a:rPr sz="1400" b="1" spc="-1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AFEF"/>
                </a:solidFill>
                <a:latin typeface="Arial"/>
                <a:cs typeface="Arial"/>
              </a:rPr>
              <a:t>Российской</a:t>
            </a:r>
            <a:r>
              <a:rPr sz="1400" b="1" spc="-2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AFEF"/>
                </a:solidFill>
                <a:latin typeface="Arial"/>
                <a:cs typeface="Arial"/>
              </a:rPr>
              <a:t>Федерации»</a:t>
            </a:r>
            <a:endParaRPr sz="140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398919" y="4077271"/>
            <a:ext cx="9090025" cy="711200"/>
          </a:xfrm>
          <a:custGeom>
            <a:avLst/>
            <a:gdLst/>
            <a:ahLst/>
            <a:cxnLst/>
            <a:rect l="l" t="t" r="r" b="b"/>
            <a:pathLst>
              <a:path w="9090025" h="711200">
                <a:moveTo>
                  <a:pt x="9090025" y="0"/>
                </a:moveTo>
                <a:lnTo>
                  <a:pt x="0" y="0"/>
                </a:lnTo>
                <a:lnTo>
                  <a:pt x="0" y="710882"/>
                </a:lnTo>
                <a:lnTo>
                  <a:pt x="9090025" y="710882"/>
                </a:lnTo>
                <a:lnTo>
                  <a:pt x="9090025" y="0"/>
                </a:lnTo>
                <a:close/>
              </a:path>
            </a:pathLst>
          </a:custGeom>
          <a:solidFill>
            <a:srgbClr val="4674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1741170" y="4042410"/>
            <a:ext cx="6405880" cy="683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6239" marR="5080" indent="-1654175">
              <a:lnSpc>
                <a:spcPct val="120000"/>
              </a:lnSpc>
              <a:spcBef>
                <a:spcPts val="100"/>
              </a:spcBef>
            </a:pP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ОБЯЗАТЕЛЬНЫЕ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ФЕДЕРАЛЬНЫЕ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РАБОЧИЕ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ПРОГРАММЫ </a:t>
            </a:r>
            <a:r>
              <a:rPr sz="1800" spc="-45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УЧЕБНЫМ</a:t>
            </a:r>
            <a:r>
              <a:rPr sz="18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ПРЕДМЕТАМ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98919" y="4788027"/>
            <a:ext cx="4545330" cy="1492885"/>
          </a:xfrm>
          <a:custGeom>
            <a:avLst/>
            <a:gdLst/>
            <a:ahLst/>
            <a:cxnLst/>
            <a:rect l="l" t="t" r="r" b="b"/>
            <a:pathLst>
              <a:path w="4545330" h="1492885">
                <a:moveTo>
                  <a:pt x="0" y="1492885"/>
                </a:moveTo>
                <a:lnTo>
                  <a:pt x="4545076" y="1492885"/>
                </a:lnTo>
                <a:lnTo>
                  <a:pt x="4545076" y="0"/>
                </a:lnTo>
                <a:lnTo>
                  <a:pt x="0" y="0"/>
                </a:lnTo>
                <a:lnTo>
                  <a:pt x="0" y="1492885"/>
                </a:lnTo>
                <a:close/>
              </a:path>
            </a:pathLst>
          </a:custGeom>
          <a:ln w="25400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1244295" y="4815583"/>
            <a:ext cx="2856865" cy="134112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30"/>
              </a:spcBef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НОО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34"/>
              </a:spcBef>
            </a:pPr>
            <a:r>
              <a:rPr sz="1800" b="1" spc="-10" dirty="0">
                <a:latin typeface="Arial"/>
                <a:cs typeface="Arial"/>
              </a:rPr>
              <a:t>РУССКИЙ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ЯЗЫК</a:t>
            </a:r>
            <a:endParaRPr sz="1800">
              <a:latin typeface="Arial"/>
              <a:cs typeface="Arial"/>
            </a:endParaRPr>
          </a:p>
          <a:p>
            <a:pPr marL="12700" marR="5080" algn="ctr">
              <a:lnSpc>
                <a:spcPct val="119400"/>
              </a:lnSpc>
              <a:spcBef>
                <a:spcPts val="15"/>
              </a:spcBef>
            </a:pPr>
            <a:r>
              <a:rPr sz="1800" b="1" spc="-25" dirty="0">
                <a:latin typeface="Arial"/>
                <a:cs typeface="Arial"/>
              </a:rPr>
              <a:t>ЛИТЕРАТУРНОЕ </a:t>
            </a:r>
            <a:r>
              <a:rPr sz="1800" b="1" spc="-5" dirty="0">
                <a:latin typeface="Arial"/>
                <a:cs typeface="Arial"/>
              </a:rPr>
              <a:t>ЧТЕНИЕ </a:t>
            </a:r>
            <a:r>
              <a:rPr sz="1800" b="1" spc="-49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ОКРУЖАЮЩИЙ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МИР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4931283" y="4775327"/>
            <a:ext cx="4570730" cy="1518285"/>
            <a:chOff x="4931283" y="4775327"/>
            <a:chExt cx="4570730" cy="1518285"/>
          </a:xfrm>
        </p:grpSpPr>
        <p:sp>
          <p:nvSpPr>
            <p:cNvPr id="75" name="object 75"/>
            <p:cNvSpPr/>
            <p:nvPr/>
          </p:nvSpPr>
          <p:spPr>
            <a:xfrm>
              <a:off x="4943983" y="4788027"/>
              <a:ext cx="4545330" cy="1492885"/>
            </a:xfrm>
            <a:custGeom>
              <a:avLst/>
              <a:gdLst/>
              <a:ahLst/>
              <a:cxnLst/>
              <a:rect l="l" t="t" r="r" b="b"/>
              <a:pathLst>
                <a:path w="4545330" h="1492885">
                  <a:moveTo>
                    <a:pt x="4545076" y="0"/>
                  </a:moveTo>
                  <a:lnTo>
                    <a:pt x="0" y="0"/>
                  </a:lnTo>
                  <a:lnTo>
                    <a:pt x="0" y="1492885"/>
                  </a:lnTo>
                  <a:lnTo>
                    <a:pt x="4545076" y="1492885"/>
                  </a:lnTo>
                  <a:lnTo>
                    <a:pt x="45450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943983" y="4788027"/>
              <a:ext cx="4545330" cy="1492885"/>
            </a:xfrm>
            <a:custGeom>
              <a:avLst/>
              <a:gdLst/>
              <a:ahLst/>
              <a:cxnLst/>
              <a:rect l="l" t="t" r="r" b="b"/>
              <a:pathLst>
                <a:path w="4545330" h="1492885">
                  <a:moveTo>
                    <a:pt x="0" y="1492885"/>
                  </a:moveTo>
                  <a:lnTo>
                    <a:pt x="4545076" y="1492885"/>
                  </a:lnTo>
                  <a:lnTo>
                    <a:pt x="4545076" y="0"/>
                  </a:lnTo>
                  <a:lnTo>
                    <a:pt x="0" y="0"/>
                  </a:lnTo>
                  <a:lnTo>
                    <a:pt x="0" y="1492885"/>
                  </a:lnTo>
                  <a:close/>
                </a:path>
              </a:pathLst>
            </a:custGeom>
            <a:ln w="25400">
              <a:solidFill>
                <a:srgbClr val="467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5163439" y="4829634"/>
            <a:ext cx="4105275" cy="130111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466215">
              <a:lnSpc>
                <a:spcPct val="100000"/>
              </a:lnSpc>
              <a:spcBef>
                <a:spcPts val="630"/>
              </a:spcBef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ООО,</a:t>
            </a:r>
            <a:r>
              <a:rPr sz="1800" b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C00000"/>
                </a:solidFill>
                <a:latin typeface="Arial"/>
                <a:cs typeface="Arial"/>
              </a:rPr>
              <a:t>СОО</a:t>
            </a:r>
            <a:endParaRPr sz="1800">
              <a:latin typeface="Arial"/>
              <a:cs typeface="Arial"/>
            </a:endParaRPr>
          </a:p>
          <a:p>
            <a:pPr marL="445134" marR="436880" indent="2540" algn="ctr">
              <a:lnSpc>
                <a:spcPts val="1660"/>
              </a:lnSpc>
              <a:spcBef>
                <a:spcPts val="735"/>
              </a:spcBef>
            </a:pPr>
            <a:r>
              <a:rPr sz="1600" b="1" spc="-10" dirty="0">
                <a:latin typeface="Arial"/>
                <a:cs typeface="Arial"/>
              </a:rPr>
              <a:t>РУССКИЙ </a:t>
            </a:r>
            <a:r>
              <a:rPr sz="1600" b="1" spc="-5" dirty="0">
                <a:latin typeface="Arial"/>
                <a:cs typeface="Arial"/>
              </a:rPr>
              <a:t>ЯЗЫК, </a:t>
            </a:r>
            <a:r>
              <a:rPr sz="1600" b="1" spc="-40" dirty="0">
                <a:latin typeface="Arial"/>
                <a:cs typeface="Arial"/>
              </a:rPr>
              <a:t>ЛИТЕРАТУРА, 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ИСТОРИЯ,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ОБЩЕСТВОЗНАНИЕ,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510"/>
              </a:lnSpc>
            </a:pPr>
            <a:r>
              <a:rPr sz="1600" b="1" spc="-30" dirty="0">
                <a:latin typeface="Arial"/>
                <a:cs typeface="Arial"/>
              </a:rPr>
              <a:t>ГЕОГРАФИЯ,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ОСНОВЫ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БЕЗОПАСНОСТИ</a:t>
            </a:r>
            <a:endParaRPr sz="1600">
              <a:latin typeface="Arial"/>
              <a:cs typeface="Arial"/>
            </a:endParaRPr>
          </a:p>
          <a:p>
            <a:pPr marL="1270" algn="ctr">
              <a:lnSpc>
                <a:spcPts val="1789"/>
              </a:lnSpc>
            </a:pPr>
            <a:r>
              <a:rPr sz="1600" b="1" spc="-10" dirty="0">
                <a:latin typeface="Arial"/>
                <a:cs typeface="Arial"/>
              </a:rPr>
              <a:t>ЖИЗНЕДЕЯТЕЛЬНОСТИ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398919" y="6280963"/>
            <a:ext cx="9090025" cy="166370"/>
          </a:xfrm>
          <a:custGeom>
            <a:avLst/>
            <a:gdLst/>
            <a:ahLst/>
            <a:cxnLst/>
            <a:rect l="l" t="t" r="r" b="b"/>
            <a:pathLst>
              <a:path w="9090025" h="166370">
                <a:moveTo>
                  <a:pt x="9090025" y="0"/>
                </a:moveTo>
                <a:lnTo>
                  <a:pt x="0" y="0"/>
                </a:lnTo>
                <a:lnTo>
                  <a:pt x="0" y="165874"/>
                </a:lnTo>
                <a:lnTo>
                  <a:pt x="9090025" y="165874"/>
                </a:lnTo>
                <a:lnTo>
                  <a:pt x="9090025" y="0"/>
                </a:lnTo>
                <a:close/>
              </a:path>
            </a:pathLst>
          </a:custGeom>
          <a:solidFill>
            <a:srgbClr val="4674A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441" y="204343"/>
            <a:ext cx="11610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ПОРЯДОК</a:t>
            </a:r>
            <a:r>
              <a:rPr sz="1800" b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-40" dirty="0">
                <a:solidFill>
                  <a:srgbClr val="006FC0"/>
                </a:solidFill>
                <a:latin typeface="Arial"/>
                <a:cs typeface="Arial"/>
              </a:rPr>
              <a:t>РАЗРАБОТКИ</a:t>
            </a:r>
            <a:r>
              <a:rPr sz="1800" b="1" spc="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6FC0"/>
                </a:solidFill>
                <a:latin typeface="Arial"/>
                <a:cs typeface="Arial"/>
              </a:rPr>
              <a:t>ФЕДЕРАЛЬНЫХ</a:t>
            </a:r>
            <a:r>
              <a:rPr sz="1800" b="1" spc="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Arial"/>
                <a:cs typeface="Arial"/>
              </a:rPr>
              <a:t>ОСНОВНЫХ</a:t>
            </a:r>
            <a:r>
              <a:rPr sz="1800" b="1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6FC0"/>
                </a:solidFill>
                <a:latin typeface="Arial"/>
                <a:cs typeface="Arial"/>
              </a:rPr>
              <a:t>ОБЩЕОБРАЗОВАТЕЛЬНЫХ</a:t>
            </a:r>
            <a:r>
              <a:rPr sz="1800" b="1" spc="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006FC0"/>
                </a:solidFill>
                <a:latin typeface="Arial"/>
                <a:cs typeface="Arial"/>
              </a:rPr>
              <a:t>ПРОГРАММ</a:t>
            </a:r>
            <a:r>
              <a:rPr sz="1800" b="1" spc="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(ФООП)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63748" y="878839"/>
            <a:ext cx="1279525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 marR="89535" algn="ctr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6F2F9F"/>
                </a:solidFill>
                <a:latin typeface="Arial"/>
                <a:cs typeface="Arial"/>
              </a:rPr>
              <a:t>ОБ</a:t>
            </a:r>
            <a:r>
              <a:rPr sz="1100" b="1" spc="-10" dirty="0">
                <a:solidFill>
                  <a:srgbClr val="6F2F9F"/>
                </a:solidFill>
                <a:latin typeface="Arial"/>
                <a:cs typeface="Arial"/>
              </a:rPr>
              <a:t>ЕС</a:t>
            </a:r>
            <a:r>
              <a:rPr sz="1100" b="1" dirty="0">
                <a:solidFill>
                  <a:srgbClr val="6F2F9F"/>
                </a:solidFill>
                <a:latin typeface="Arial"/>
                <a:cs typeface="Arial"/>
              </a:rPr>
              <a:t>П</a:t>
            </a:r>
            <a:r>
              <a:rPr sz="1100" b="1" spc="-10" dirty="0">
                <a:solidFill>
                  <a:srgbClr val="6F2F9F"/>
                </a:solidFill>
                <a:latin typeface="Arial"/>
                <a:cs typeface="Arial"/>
              </a:rPr>
              <a:t>Е</a:t>
            </a:r>
            <a:r>
              <a:rPr sz="1100" b="1" dirty="0">
                <a:solidFill>
                  <a:srgbClr val="6F2F9F"/>
                </a:solidFill>
                <a:latin typeface="Arial"/>
                <a:cs typeface="Arial"/>
              </a:rPr>
              <a:t>Ч</a:t>
            </a:r>
            <a:r>
              <a:rPr sz="1100" b="1" spc="-5" dirty="0">
                <a:solidFill>
                  <a:srgbClr val="6F2F9F"/>
                </a:solidFill>
                <a:latin typeface="Arial"/>
                <a:cs typeface="Arial"/>
              </a:rPr>
              <a:t>Е</a:t>
            </a:r>
            <a:r>
              <a:rPr sz="1100" b="1" spc="-10" dirty="0">
                <a:solidFill>
                  <a:srgbClr val="6F2F9F"/>
                </a:solidFill>
                <a:latin typeface="Arial"/>
                <a:cs typeface="Arial"/>
              </a:rPr>
              <a:t>Н</a:t>
            </a:r>
            <a:r>
              <a:rPr sz="1100" b="1" dirty="0">
                <a:solidFill>
                  <a:srgbClr val="6F2F9F"/>
                </a:solidFill>
                <a:latin typeface="Arial"/>
                <a:cs typeface="Arial"/>
              </a:rPr>
              <a:t>ИЕ  </a:t>
            </a:r>
            <a:r>
              <a:rPr sz="1100" b="1" spc="-10" dirty="0">
                <a:solidFill>
                  <a:srgbClr val="6F2F9F"/>
                </a:solidFill>
                <a:latin typeface="Arial"/>
                <a:cs typeface="Arial"/>
              </a:rPr>
              <a:t>РАЗРАБОТКИ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100" b="1" spc="-5" dirty="0">
                <a:solidFill>
                  <a:srgbClr val="6F2F9F"/>
                </a:solidFill>
                <a:latin typeface="Arial"/>
                <a:cs typeface="Arial"/>
              </a:rPr>
              <a:t>ПРОЕКТОВ</a:t>
            </a:r>
            <a:r>
              <a:rPr sz="1100" b="1" spc="-5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6F2F9F"/>
                </a:solidFill>
                <a:latin typeface="Arial"/>
                <a:cs typeface="Arial"/>
              </a:rPr>
              <a:t>ФООП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33444" y="893699"/>
            <a:ext cx="3783965" cy="749300"/>
          </a:xfrm>
          <a:custGeom>
            <a:avLst/>
            <a:gdLst/>
            <a:ahLst/>
            <a:cxnLst/>
            <a:rect l="l" t="t" r="r" b="b"/>
            <a:pathLst>
              <a:path w="3783965" h="749300">
                <a:moveTo>
                  <a:pt x="0" y="124841"/>
                </a:moveTo>
                <a:lnTo>
                  <a:pt x="9808" y="76241"/>
                </a:lnTo>
                <a:lnTo>
                  <a:pt x="36560" y="36560"/>
                </a:lnTo>
                <a:lnTo>
                  <a:pt x="76241" y="9808"/>
                </a:lnTo>
                <a:lnTo>
                  <a:pt x="124840" y="0"/>
                </a:lnTo>
                <a:lnTo>
                  <a:pt x="3658615" y="0"/>
                </a:lnTo>
                <a:lnTo>
                  <a:pt x="3707235" y="9808"/>
                </a:lnTo>
                <a:lnTo>
                  <a:pt x="3746960" y="36560"/>
                </a:lnTo>
                <a:lnTo>
                  <a:pt x="3773755" y="76241"/>
                </a:lnTo>
                <a:lnTo>
                  <a:pt x="3783583" y="124841"/>
                </a:lnTo>
                <a:lnTo>
                  <a:pt x="3783583" y="624205"/>
                </a:lnTo>
                <a:lnTo>
                  <a:pt x="3773755" y="672804"/>
                </a:lnTo>
                <a:lnTo>
                  <a:pt x="3746960" y="712485"/>
                </a:lnTo>
                <a:lnTo>
                  <a:pt x="3707235" y="739237"/>
                </a:lnTo>
                <a:lnTo>
                  <a:pt x="3658615" y="749046"/>
                </a:lnTo>
                <a:lnTo>
                  <a:pt x="124840" y="749046"/>
                </a:lnTo>
                <a:lnTo>
                  <a:pt x="76241" y="739237"/>
                </a:lnTo>
                <a:lnTo>
                  <a:pt x="36560" y="712485"/>
                </a:lnTo>
                <a:lnTo>
                  <a:pt x="9808" y="672804"/>
                </a:lnTo>
                <a:lnTo>
                  <a:pt x="0" y="624205"/>
                </a:lnTo>
                <a:lnTo>
                  <a:pt x="0" y="124841"/>
                </a:lnTo>
                <a:close/>
              </a:path>
            </a:pathLst>
          </a:custGeom>
          <a:ln w="25400">
            <a:solidFill>
              <a:srgbClr val="00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35195" y="1065403"/>
            <a:ext cx="26009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ПРОЕКТЫ</a:t>
            </a:r>
            <a:r>
              <a:rPr sz="240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ФООП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2709" y="4624832"/>
            <a:ext cx="2604770" cy="1951355"/>
          </a:xfrm>
          <a:custGeom>
            <a:avLst/>
            <a:gdLst/>
            <a:ahLst/>
            <a:cxnLst/>
            <a:rect l="l" t="t" r="r" b="b"/>
            <a:pathLst>
              <a:path w="2604770" h="1951354">
                <a:moveTo>
                  <a:pt x="0" y="325246"/>
                </a:moveTo>
                <a:lnTo>
                  <a:pt x="3525" y="277195"/>
                </a:lnTo>
                <a:lnTo>
                  <a:pt x="13768" y="231329"/>
                </a:lnTo>
                <a:lnTo>
                  <a:pt x="30223" y="188153"/>
                </a:lnTo>
                <a:lnTo>
                  <a:pt x="52389" y="148169"/>
                </a:lnTo>
                <a:lnTo>
                  <a:pt x="79761" y="111881"/>
                </a:lnTo>
                <a:lnTo>
                  <a:pt x="111838" y="79794"/>
                </a:lnTo>
                <a:lnTo>
                  <a:pt x="148115" y="52412"/>
                </a:lnTo>
                <a:lnTo>
                  <a:pt x="188090" y="30237"/>
                </a:lnTo>
                <a:lnTo>
                  <a:pt x="231260" y="13774"/>
                </a:lnTo>
                <a:lnTo>
                  <a:pt x="277121" y="3527"/>
                </a:lnTo>
                <a:lnTo>
                  <a:pt x="325170" y="0"/>
                </a:lnTo>
                <a:lnTo>
                  <a:pt x="2279345" y="0"/>
                </a:lnTo>
                <a:lnTo>
                  <a:pt x="2327393" y="3527"/>
                </a:lnTo>
                <a:lnTo>
                  <a:pt x="2373251" y="13774"/>
                </a:lnTo>
                <a:lnTo>
                  <a:pt x="2416415" y="30237"/>
                </a:lnTo>
                <a:lnTo>
                  <a:pt x="2456384" y="52412"/>
                </a:lnTo>
                <a:lnTo>
                  <a:pt x="2492655" y="79794"/>
                </a:lnTo>
                <a:lnTo>
                  <a:pt x="2524725" y="111881"/>
                </a:lnTo>
                <a:lnTo>
                  <a:pt x="2552091" y="148169"/>
                </a:lnTo>
                <a:lnTo>
                  <a:pt x="2574250" y="188153"/>
                </a:lnTo>
                <a:lnTo>
                  <a:pt x="2590701" y="231329"/>
                </a:lnTo>
                <a:lnTo>
                  <a:pt x="2600940" y="277195"/>
                </a:lnTo>
                <a:lnTo>
                  <a:pt x="2604465" y="325246"/>
                </a:lnTo>
                <a:lnTo>
                  <a:pt x="2604465" y="1625853"/>
                </a:lnTo>
                <a:lnTo>
                  <a:pt x="2600940" y="1673909"/>
                </a:lnTo>
                <a:lnTo>
                  <a:pt x="2590701" y="1719774"/>
                </a:lnTo>
                <a:lnTo>
                  <a:pt x="2574250" y="1762947"/>
                </a:lnTo>
                <a:lnTo>
                  <a:pt x="2552091" y="1802924"/>
                </a:lnTo>
                <a:lnTo>
                  <a:pt x="2524725" y="1839202"/>
                </a:lnTo>
                <a:lnTo>
                  <a:pt x="2492655" y="1871278"/>
                </a:lnTo>
                <a:lnTo>
                  <a:pt x="2456384" y="1898650"/>
                </a:lnTo>
                <a:lnTo>
                  <a:pt x="2416415" y="1920815"/>
                </a:lnTo>
                <a:lnTo>
                  <a:pt x="2373251" y="1937270"/>
                </a:lnTo>
                <a:lnTo>
                  <a:pt x="2327393" y="1947511"/>
                </a:lnTo>
                <a:lnTo>
                  <a:pt x="2279345" y="1951037"/>
                </a:lnTo>
                <a:lnTo>
                  <a:pt x="325170" y="1951037"/>
                </a:lnTo>
                <a:lnTo>
                  <a:pt x="277121" y="1947511"/>
                </a:lnTo>
                <a:lnTo>
                  <a:pt x="231260" y="1937270"/>
                </a:lnTo>
                <a:lnTo>
                  <a:pt x="188090" y="1920815"/>
                </a:lnTo>
                <a:lnTo>
                  <a:pt x="148115" y="1898650"/>
                </a:lnTo>
                <a:lnTo>
                  <a:pt x="111838" y="1871278"/>
                </a:lnTo>
                <a:lnTo>
                  <a:pt x="79761" y="1839202"/>
                </a:lnTo>
                <a:lnTo>
                  <a:pt x="52389" y="1802924"/>
                </a:lnTo>
                <a:lnTo>
                  <a:pt x="30223" y="1762947"/>
                </a:lnTo>
                <a:lnTo>
                  <a:pt x="13768" y="1719774"/>
                </a:lnTo>
                <a:lnTo>
                  <a:pt x="3525" y="1673909"/>
                </a:lnTo>
                <a:lnTo>
                  <a:pt x="0" y="1625853"/>
                </a:lnTo>
                <a:lnTo>
                  <a:pt x="0" y="325246"/>
                </a:lnTo>
                <a:close/>
              </a:path>
            </a:pathLst>
          </a:custGeom>
          <a:ln w="25400">
            <a:solidFill>
              <a:srgbClr val="00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70687" y="4768672"/>
            <a:ext cx="184848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5" dirty="0">
                <a:solidFill>
                  <a:srgbClr val="000066"/>
                </a:solidFill>
                <a:latin typeface="Arial"/>
                <a:cs typeface="Arial"/>
              </a:rPr>
              <a:t>ЗАСЕДАНИЕ</a:t>
            </a:r>
            <a:r>
              <a:rPr sz="1500" b="1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500" b="1" spc="-25" dirty="0">
                <a:solidFill>
                  <a:srgbClr val="000066"/>
                </a:solidFill>
                <a:latin typeface="Arial"/>
                <a:cs typeface="Arial"/>
              </a:rPr>
              <a:t>ФУМО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20268" y="5429630"/>
            <a:ext cx="114300" cy="734695"/>
            <a:chOff x="420268" y="5429630"/>
            <a:chExt cx="114300" cy="73469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0268" y="5429630"/>
              <a:ext cx="114300" cy="12496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0268" y="5642990"/>
              <a:ext cx="114300" cy="12496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0268" y="6039230"/>
              <a:ext cx="114300" cy="12496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492963" y="5361813"/>
            <a:ext cx="1941195" cy="1062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69" marR="675005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F243E"/>
                </a:solidFill>
                <a:latin typeface="Arial"/>
                <a:cs typeface="Arial"/>
              </a:rPr>
              <a:t>проект</a:t>
            </a:r>
            <a:r>
              <a:rPr sz="1400" b="1" spc="-8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F243E"/>
                </a:solidFill>
                <a:latin typeface="Arial"/>
                <a:cs typeface="Arial"/>
              </a:rPr>
              <a:t>ФООП </a:t>
            </a:r>
            <a:r>
              <a:rPr sz="1400" b="1" spc="-375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F243E"/>
                </a:solidFill>
                <a:latin typeface="Arial"/>
                <a:cs typeface="Arial"/>
              </a:rPr>
              <a:t>результаты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1200" b="1" spc="-10" dirty="0">
                <a:solidFill>
                  <a:srgbClr val="0F243E"/>
                </a:solidFill>
                <a:latin typeface="Arial"/>
                <a:cs typeface="Arial"/>
              </a:rPr>
              <a:t>рассмотрения/кспертизы </a:t>
            </a:r>
            <a:r>
              <a:rPr sz="1200" b="1" spc="-32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F243E"/>
                </a:solidFill>
                <a:latin typeface="Arial"/>
                <a:cs typeface="Arial"/>
              </a:rPr>
              <a:t>пояснительная </a:t>
            </a:r>
            <a:r>
              <a:rPr sz="1400" b="1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F243E"/>
                </a:solidFill>
                <a:latin typeface="Arial"/>
                <a:cs typeface="Arial"/>
              </a:rPr>
              <a:t>записка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914255" y="2802001"/>
            <a:ext cx="2748280" cy="606425"/>
          </a:xfrm>
          <a:custGeom>
            <a:avLst/>
            <a:gdLst/>
            <a:ahLst/>
            <a:cxnLst/>
            <a:rect l="l" t="t" r="r" b="b"/>
            <a:pathLst>
              <a:path w="2748279" h="606425">
                <a:moveTo>
                  <a:pt x="0" y="101091"/>
                </a:moveTo>
                <a:lnTo>
                  <a:pt x="7955" y="61722"/>
                </a:lnTo>
                <a:lnTo>
                  <a:pt x="29638" y="29591"/>
                </a:lnTo>
                <a:lnTo>
                  <a:pt x="61775" y="7937"/>
                </a:lnTo>
                <a:lnTo>
                  <a:pt x="101092" y="0"/>
                </a:lnTo>
                <a:lnTo>
                  <a:pt x="2646806" y="0"/>
                </a:lnTo>
                <a:lnTo>
                  <a:pt x="2686177" y="7937"/>
                </a:lnTo>
                <a:lnTo>
                  <a:pt x="2718307" y="29590"/>
                </a:lnTo>
                <a:lnTo>
                  <a:pt x="2739961" y="61721"/>
                </a:lnTo>
                <a:lnTo>
                  <a:pt x="2747899" y="101091"/>
                </a:lnTo>
                <a:lnTo>
                  <a:pt x="2747899" y="505333"/>
                </a:lnTo>
                <a:lnTo>
                  <a:pt x="2739961" y="544629"/>
                </a:lnTo>
                <a:lnTo>
                  <a:pt x="2718307" y="576722"/>
                </a:lnTo>
                <a:lnTo>
                  <a:pt x="2686177" y="598362"/>
                </a:lnTo>
                <a:lnTo>
                  <a:pt x="2646806" y="606298"/>
                </a:lnTo>
                <a:lnTo>
                  <a:pt x="101092" y="606298"/>
                </a:lnTo>
                <a:lnTo>
                  <a:pt x="61775" y="598362"/>
                </a:lnTo>
                <a:lnTo>
                  <a:pt x="29638" y="576722"/>
                </a:lnTo>
                <a:lnTo>
                  <a:pt x="7955" y="544629"/>
                </a:lnTo>
                <a:lnTo>
                  <a:pt x="0" y="505333"/>
                </a:lnTo>
                <a:lnTo>
                  <a:pt x="0" y="101091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089895" y="2966719"/>
            <a:ext cx="23996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0066"/>
                </a:solidFill>
                <a:latin typeface="Arial"/>
                <a:cs typeface="Arial"/>
              </a:rPr>
              <a:t>https://regulation.gov.ru/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942463" y="5543879"/>
            <a:ext cx="1591310" cy="171450"/>
          </a:xfrm>
          <a:custGeom>
            <a:avLst/>
            <a:gdLst/>
            <a:ahLst/>
            <a:cxnLst/>
            <a:rect l="l" t="t" r="r" b="b"/>
            <a:pathLst>
              <a:path w="1591310" h="171450">
                <a:moveTo>
                  <a:pt x="152400" y="66472"/>
                </a:moveTo>
                <a:lnTo>
                  <a:pt x="0" y="66472"/>
                </a:lnTo>
                <a:lnTo>
                  <a:pt x="0" y="104572"/>
                </a:lnTo>
                <a:lnTo>
                  <a:pt x="152400" y="104572"/>
                </a:lnTo>
                <a:lnTo>
                  <a:pt x="152400" y="66472"/>
                </a:lnTo>
                <a:close/>
              </a:path>
              <a:path w="1591310" h="171450">
                <a:moveTo>
                  <a:pt x="419100" y="66472"/>
                </a:moveTo>
                <a:lnTo>
                  <a:pt x="266700" y="66472"/>
                </a:lnTo>
                <a:lnTo>
                  <a:pt x="266700" y="104572"/>
                </a:lnTo>
                <a:lnTo>
                  <a:pt x="419100" y="104572"/>
                </a:lnTo>
                <a:lnTo>
                  <a:pt x="419100" y="66472"/>
                </a:lnTo>
                <a:close/>
              </a:path>
              <a:path w="1591310" h="171450">
                <a:moveTo>
                  <a:pt x="685800" y="66472"/>
                </a:moveTo>
                <a:lnTo>
                  <a:pt x="533400" y="66472"/>
                </a:lnTo>
                <a:lnTo>
                  <a:pt x="533400" y="104572"/>
                </a:lnTo>
                <a:lnTo>
                  <a:pt x="685800" y="104572"/>
                </a:lnTo>
                <a:lnTo>
                  <a:pt x="685800" y="66472"/>
                </a:lnTo>
                <a:close/>
              </a:path>
              <a:path w="1591310" h="171450">
                <a:moveTo>
                  <a:pt x="952500" y="66472"/>
                </a:moveTo>
                <a:lnTo>
                  <a:pt x="800100" y="66472"/>
                </a:lnTo>
                <a:lnTo>
                  <a:pt x="800100" y="104572"/>
                </a:lnTo>
                <a:lnTo>
                  <a:pt x="952500" y="104572"/>
                </a:lnTo>
                <a:lnTo>
                  <a:pt x="952500" y="66472"/>
                </a:lnTo>
                <a:close/>
              </a:path>
              <a:path w="1591310" h="171450">
                <a:moveTo>
                  <a:pt x="1219200" y="66472"/>
                </a:moveTo>
                <a:lnTo>
                  <a:pt x="1066800" y="66472"/>
                </a:lnTo>
                <a:lnTo>
                  <a:pt x="1066800" y="104572"/>
                </a:lnTo>
                <a:lnTo>
                  <a:pt x="1219200" y="104572"/>
                </a:lnTo>
                <a:lnTo>
                  <a:pt x="1219200" y="66472"/>
                </a:lnTo>
                <a:close/>
              </a:path>
              <a:path w="1591310" h="171450">
                <a:moveTo>
                  <a:pt x="1485900" y="102995"/>
                </a:moveTo>
                <a:lnTo>
                  <a:pt x="1429639" y="135814"/>
                </a:lnTo>
                <a:lnTo>
                  <a:pt x="1423959" y="140846"/>
                </a:lnTo>
                <a:lnTo>
                  <a:pt x="1420780" y="147403"/>
                </a:lnTo>
                <a:lnTo>
                  <a:pt x="1420316" y="154674"/>
                </a:lnTo>
                <a:lnTo>
                  <a:pt x="1422781" y="161849"/>
                </a:lnTo>
                <a:lnTo>
                  <a:pt x="1427759" y="167528"/>
                </a:lnTo>
                <a:lnTo>
                  <a:pt x="1434322" y="170707"/>
                </a:lnTo>
                <a:lnTo>
                  <a:pt x="1441622" y="171172"/>
                </a:lnTo>
                <a:lnTo>
                  <a:pt x="1448815" y="168707"/>
                </a:lnTo>
                <a:lnTo>
                  <a:pt x="1558677" y="104572"/>
                </a:lnTo>
                <a:lnTo>
                  <a:pt x="1485900" y="104572"/>
                </a:lnTo>
                <a:lnTo>
                  <a:pt x="1485900" y="102995"/>
                </a:lnTo>
                <a:close/>
              </a:path>
              <a:path w="1591310" h="171450">
                <a:moveTo>
                  <a:pt x="1482978" y="66472"/>
                </a:moveTo>
                <a:lnTo>
                  <a:pt x="1333500" y="66472"/>
                </a:lnTo>
                <a:lnTo>
                  <a:pt x="1333500" y="104572"/>
                </a:lnTo>
                <a:lnTo>
                  <a:pt x="1483196" y="104572"/>
                </a:lnTo>
                <a:lnTo>
                  <a:pt x="1485900" y="102995"/>
                </a:lnTo>
                <a:lnTo>
                  <a:pt x="1485900" y="68176"/>
                </a:lnTo>
                <a:lnTo>
                  <a:pt x="1482978" y="66472"/>
                </a:lnTo>
                <a:close/>
              </a:path>
              <a:path w="1591310" h="171450">
                <a:moveTo>
                  <a:pt x="1515744" y="85586"/>
                </a:moveTo>
                <a:lnTo>
                  <a:pt x="1485900" y="102995"/>
                </a:lnTo>
                <a:lnTo>
                  <a:pt x="1485900" y="104572"/>
                </a:lnTo>
                <a:lnTo>
                  <a:pt x="1558677" y="104572"/>
                </a:lnTo>
                <a:lnTo>
                  <a:pt x="1563028" y="102032"/>
                </a:lnTo>
                <a:lnTo>
                  <a:pt x="1543939" y="102032"/>
                </a:lnTo>
                <a:lnTo>
                  <a:pt x="1515744" y="85586"/>
                </a:lnTo>
                <a:close/>
              </a:path>
              <a:path w="1591310" h="171450">
                <a:moveTo>
                  <a:pt x="1543939" y="69139"/>
                </a:moveTo>
                <a:lnTo>
                  <a:pt x="1515744" y="85586"/>
                </a:lnTo>
                <a:lnTo>
                  <a:pt x="1543939" y="102032"/>
                </a:lnTo>
                <a:lnTo>
                  <a:pt x="1543939" y="69139"/>
                </a:lnTo>
                <a:close/>
              </a:path>
              <a:path w="1591310" h="171450">
                <a:moveTo>
                  <a:pt x="1563203" y="69139"/>
                </a:moveTo>
                <a:lnTo>
                  <a:pt x="1543939" y="69139"/>
                </a:lnTo>
                <a:lnTo>
                  <a:pt x="1543939" y="102032"/>
                </a:lnTo>
                <a:lnTo>
                  <a:pt x="1563028" y="102032"/>
                </a:lnTo>
                <a:lnTo>
                  <a:pt x="1591310" y="85522"/>
                </a:lnTo>
                <a:lnTo>
                  <a:pt x="1563203" y="69139"/>
                </a:lnTo>
                <a:close/>
              </a:path>
              <a:path w="1591310" h="171450">
                <a:moveTo>
                  <a:pt x="1558627" y="66472"/>
                </a:moveTo>
                <a:lnTo>
                  <a:pt x="1485900" y="66472"/>
                </a:lnTo>
                <a:lnTo>
                  <a:pt x="1485900" y="68176"/>
                </a:lnTo>
                <a:lnTo>
                  <a:pt x="1515744" y="85586"/>
                </a:lnTo>
                <a:lnTo>
                  <a:pt x="1543939" y="69139"/>
                </a:lnTo>
                <a:lnTo>
                  <a:pt x="1563203" y="69139"/>
                </a:lnTo>
                <a:lnTo>
                  <a:pt x="1558627" y="66472"/>
                </a:lnTo>
                <a:close/>
              </a:path>
              <a:path w="1591310" h="171450">
                <a:moveTo>
                  <a:pt x="1441622" y="0"/>
                </a:moveTo>
                <a:lnTo>
                  <a:pt x="1434322" y="464"/>
                </a:lnTo>
                <a:lnTo>
                  <a:pt x="1427759" y="3643"/>
                </a:lnTo>
                <a:lnTo>
                  <a:pt x="1422781" y="9322"/>
                </a:lnTo>
                <a:lnTo>
                  <a:pt x="1420316" y="16444"/>
                </a:lnTo>
                <a:lnTo>
                  <a:pt x="1420780" y="23721"/>
                </a:lnTo>
                <a:lnTo>
                  <a:pt x="1423959" y="30307"/>
                </a:lnTo>
                <a:lnTo>
                  <a:pt x="1429639" y="35357"/>
                </a:lnTo>
                <a:lnTo>
                  <a:pt x="1485900" y="68176"/>
                </a:lnTo>
                <a:lnTo>
                  <a:pt x="1485900" y="66472"/>
                </a:lnTo>
                <a:lnTo>
                  <a:pt x="1558627" y="66472"/>
                </a:lnTo>
                <a:lnTo>
                  <a:pt x="1448815" y="2464"/>
                </a:lnTo>
                <a:lnTo>
                  <a:pt x="1441622" y="0"/>
                </a:lnTo>
                <a:close/>
              </a:path>
            </a:pathLst>
          </a:custGeom>
          <a:solidFill>
            <a:srgbClr val="000066">
              <a:alpha val="9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21750" y="1019828"/>
            <a:ext cx="539462" cy="534633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2615310" y="1442668"/>
            <a:ext cx="7740015" cy="5138420"/>
            <a:chOff x="2615310" y="1442668"/>
            <a:chExt cx="7740015" cy="5138420"/>
          </a:xfrm>
        </p:grpSpPr>
        <p:sp>
          <p:nvSpPr>
            <p:cNvPr id="18" name="object 18"/>
            <p:cNvSpPr/>
            <p:nvPr/>
          </p:nvSpPr>
          <p:spPr>
            <a:xfrm>
              <a:off x="2615311" y="1442669"/>
              <a:ext cx="1337945" cy="1365250"/>
            </a:xfrm>
            <a:custGeom>
              <a:avLst/>
              <a:gdLst/>
              <a:ahLst/>
              <a:cxnLst/>
              <a:rect l="l" t="t" r="r" b="b"/>
              <a:pathLst>
                <a:path w="1337945" h="1365250">
                  <a:moveTo>
                    <a:pt x="152400" y="66598"/>
                  </a:moveTo>
                  <a:lnTo>
                    <a:pt x="0" y="66598"/>
                  </a:lnTo>
                  <a:lnTo>
                    <a:pt x="0" y="104698"/>
                  </a:lnTo>
                  <a:lnTo>
                    <a:pt x="152400" y="104698"/>
                  </a:lnTo>
                  <a:lnTo>
                    <a:pt x="152400" y="66598"/>
                  </a:lnTo>
                  <a:close/>
                </a:path>
                <a:path w="1337945" h="1365250">
                  <a:moveTo>
                    <a:pt x="279400" y="1313738"/>
                  </a:moveTo>
                  <a:lnTo>
                    <a:pt x="276580" y="1306741"/>
                  </a:lnTo>
                  <a:lnTo>
                    <a:pt x="271487" y="1301483"/>
                  </a:lnTo>
                  <a:lnTo>
                    <a:pt x="264820" y="1298524"/>
                  </a:lnTo>
                  <a:lnTo>
                    <a:pt x="257302" y="1298371"/>
                  </a:lnTo>
                  <a:lnTo>
                    <a:pt x="159232" y="1316062"/>
                  </a:lnTo>
                  <a:lnTo>
                    <a:pt x="192151" y="1221917"/>
                  </a:lnTo>
                  <a:lnTo>
                    <a:pt x="172859" y="1196657"/>
                  </a:lnTo>
                  <a:lnTo>
                    <a:pt x="165823" y="1198511"/>
                  </a:lnTo>
                  <a:lnTo>
                    <a:pt x="159969" y="1202867"/>
                  </a:lnTo>
                  <a:lnTo>
                    <a:pt x="156083" y="1209344"/>
                  </a:lnTo>
                  <a:lnTo>
                    <a:pt x="101600" y="1365173"/>
                  </a:lnTo>
                  <a:lnTo>
                    <a:pt x="202844" y="1346885"/>
                  </a:lnTo>
                  <a:lnTo>
                    <a:pt x="264033" y="1335836"/>
                  </a:lnTo>
                  <a:lnTo>
                    <a:pt x="271030" y="1333106"/>
                  </a:lnTo>
                  <a:lnTo>
                    <a:pt x="276288" y="1328039"/>
                  </a:lnTo>
                  <a:lnTo>
                    <a:pt x="279247" y="1321346"/>
                  </a:lnTo>
                  <a:lnTo>
                    <a:pt x="279400" y="1313738"/>
                  </a:lnTo>
                  <a:close/>
                </a:path>
                <a:path w="1337945" h="1365250">
                  <a:moveTo>
                    <a:pt x="323088" y="1201216"/>
                  </a:moveTo>
                  <a:lnTo>
                    <a:pt x="298323" y="1172260"/>
                  </a:lnTo>
                  <a:lnTo>
                    <a:pt x="182372" y="1271193"/>
                  </a:lnTo>
                  <a:lnTo>
                    <a:pt x="207137" y="1300149"/>
                  </a:lnTo>
                  <a:lnTo>
                    <a:pt x="323088" y="1201216"/>
                  </a:lnTo>
                  <a:close/>
                </a:path>
                <a:path w="1337945" h="1365250">
                  <a:moveTo>
                    <a:pt x="419100" y="66598"/>
                  </a:moveTo>
                  <a:lnTo>
                    <a:pt x="266700" y="66598"/>
                  </a:lnTo>
                  <a:lnTo>
                    <a:pt x="266700" y="104698"/>
                  </a:lnTo>
                  <a:lnTo>
                    <a:pt x="419100" y="104698"/>
                  </a:lnTo>
                  <a:lnTo>
                    <a:pt x="419100" y="66598"/>
                  </a:lnTo>
                  <a:close/>
                </a:path>
                <a:path w="1337945" h="1365250">
                  <a:moveTo>
                    <a:pt x="526034" y="1028242"/>
                  </a:moveTo>
                  <a:lnTo>
                    <a:pt x="501269" y="999159"/>
                  </a:lnTo>
                  <a:lnTo>
                    <a:pt x="385318" y="1098092"/>
                  </a:lnTo>
                  <a:lnTo>
                    <a:pt x="410083" y="1127048"/>
                  </a:lnTo>
                  <a:lnTo>
                    <a:pt x="526034" y="1028242"/>
                  </a:lnTo>
                  <a:close/>
                </a:path>
                <a:path w="1337945" h="1365250">
                  <a:moveTo>
                    <a:pt x="685800" y="66598"/>
                  </a:moveTo>
                  <a:lnTo>
                    <a:pt x="533400" y="66598"/>
                  </a:lnTo>
                  <a:lnTo>
                    <a:pt x="533400" y="104698"/>
                  </a:lnTo>
                  <a:lnTo>
                    <a:pt x="685800" y="104698"/>
                  </a:lnTo>
                  <a:lnTo>
                    <a:pt x="685800" y="66598"/>
                  </a:lnTo>
                  <a:close/>
                </a:path>
                <a:path w="1337945" h="1365250">
                  <a:moveTo>
                    <a:pt x="728853" y="855141"/>
                  </a:moveTo>
                  <a:lnTo>
                    <a:pt x="704215" y="826058"/>
                  </a:lnTo>
                  <a:lnTo>
                    <a:pt x="588264" y="924991"/>
                  </a:lnTo>
                  <a:lnTo>
                    <a:pt x="612902" y="953947"/>
                  </a:lnTo>
                  <a:lnTo>
                    <a:pt x="728853" y="855141"/>
                  </a:lnTo>
                  <a:close/>
                </a:path>
                <a:path w="1337945" h="1365250">
                  <a:moveTo>
                    <a:pt x="931799" y="682040"/>
                  </a:moveTo>
                  <a:lnTo>
                    <a:pt x="907034" y="653084"/>
                  </a:lnTo>
                  <a:lnTo>
                    <a:pt x="791210" y="751890"/>
                  </a:lnTo>
                  <a:lnTo>
                    <a:pt x="815848" y="780973"/>
                  </a:lnTo>
                  <a:lnTo>
                    <a:pt x="931799" y="682040"/>
                  </a:lnTo>
                  <a:close/>
                </a:path>
                <a:path w="1337945" h="1365250">
                  <a:moveTo>
                    <a:pt x="952500" y="66598"/>
                  </a:moveTo>
                  <a:lnTo>
                    <a:pt x="800100" y="66598"/>
                  </a:lnTo>
                  <a:lnTo>
                    <a:pt x="800100" y="104698"/>
                  </a:lnTo>
                  <a:lnTo>
                    <a:pt x="952500" y="104698"/>
                  </a:lnTo>
                  <a:lnTo>
                    <a:pt x="952500" y="66598"/>
                  </a:lnTo>
                  <a:close/>
                </a:path>
                <a:path w="1337945" h="1365250">
                  <a:moveTo>
                    <a:pt x="1134745" y="508939"/>
                  </a:moveTo>
                  <a:lnTo>
                    <a:pt x="1109980" y="479983"/>
                  </a:lnTo>
                  <a:lnTo>
                    <a:pt x="994029" y="578916"/>
                  </a:lnTo>
                  <a:lnTo>
                    <a:pt x="1018794" y="607872"/>
                  </a:lnTo>
                  <a:lnTo>
                    <a:pt x="1134745" y="508939"/>
                  </a:lnTo>
                  <a:close/>
                </a:path>
                <a:path w="1337945" h="1365250">
                  <a:moveTo>
                    <a:pt x="1206246" y="85648"/>
                  </a:moveTo>
                  <a:lnTo>
                    <a:pt x="1173607" y="66598"/>
                  </a:lnTo>
                  <a:lnTo>
                    <a:pt x="1063752" y="2463"/>
                  </a:lnTo>
                  <a:lnTo>
                    <a:pt x="1056551" y="0"/>
                  </a:lnTo>
                  <a:lnTo>
                    <a:pt x="1049248" y="469"/>
                  </a:lnTo>
                  <a:lnTo>
                    <a:pt x="1042695" y="3644"/>
                  </a:lnTo>
                  <a:lnTo>
                    <a:pt x="1037717" y="9321"/>
                  </a:lnTo>
                  <a:lnTo>
                    <a:pt x="1035240" y="16497"/>
                  </a:lnTo>
                  <a:lnTo>
                    <a:pt x="1035710" y="23774"/>
                  </a:lnTo>
                  <a:lnTo>
                    <a:pt x="1038885" y="30327"/>
                  </a:lnTo>
                  <a:lnTo>
                    <a:pt x="1044575" y="35356"/>
                  </a:lnTo>
                  <a:lnTo>
                    <a:pt x="1098130" y="66598"/>
                  </a:lnTo>
                  <a:lnTo>
                    <a:pt x="1066800" y="66598"/>
                  </a:lnTo>
                  <a:lnTo>
                    <a:pt x="1066800" y="104698"/>
                  </a:lnTo>
                  <a:lnTo>
                    <a:pt x="1097915" y="104698"/>
                  </a:lnTo>
                  <a:lnTo>
                    <a:pt x="1044575" y="135813"/>
                  </a:lnTo>
                  <a:lnTo>
                    <a:pt x="1038885" y="140868"/>
                  </a:lnTo>
                  <a:lnTo>
                    <a:pt x="1035710" y="147459"/>
                  </a:lnTo>
                  <a:lnTo>
                    <a:pt x="1035240" y="154736"/>
                  </a:lnTo>
                  <a:lnTo>
                    <a:pt x="1037717" y="161848"/>
                  </a:lnTo>
                  <a:lnTo>
                    <a:pt x="1042695" y="167538"/>
                  </a:lnTo>
                  <a:lnTo>
                    <a:pt x="1049248" y="170713"/>
                  </a:lnTo>
                  <a:lnTo>
                    <a:pt x="1056551" y="171183"/>
                  </a:lnTo>
                  <a:lnTo>
                    <a:pt x="1063752" y="168706"/>
                  </a:lnTo>
                  <a:lnTo>
                    <a:pt x="1173556" y="104698"/>
                  </a:lnTo>
                  <a:lnTo>
                    <a:pt x="1206246" y="85648"/>
                  </a:lnTo>
                  <a:close/>
                </a:path>
                <a:path w="1337945" h="1365250">
                  <a:moveTo>
                    <a:pt x="1337691" y="335838"/>
                  </a:moveTo>
                  <a:lnTo>
                    <a:pt x="1312926" y="306882"/>
                  </a:lnTo>
                  <a:lnTo>
                    <a:pt x="1196975" y="405815"/>
                  </a:lnTo>
                  <a:lnTo>
                    <a:pt x="1221740" y="434771"/>
                  </a:lnTo>
                  <a:lnTo>
                    <a:pt x="1337691" y="335838"/>
                  </a:lnTo>
                  <a:close/>
                </a:path>
              </a:pathLst>
            </a:custGeom>
            <a:solidFill>
              <a:srgbClr val="000066">
                <a:alpha val="9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70346" y="2346071"/>
              <a:ext cx="4780280" cy="4230370"/>
            </a:xfrm>
            <a:custGeom>
              <a:avLst/>
              <a:gdLst/>
              <a:ahLst/>
              <a:cxnLst/>
              <a:rect l="l" t="t" r="r" b="b"/>
              <a:pathLst>
                <a:path w="4780280" h="4230370">
                  <a:moveTo>
                    <a:pt x="339978" y="0"/>
                  </a:moveTo>
                  <a:lnTo>
                    <a:pt x="273760" y="2210"/>
                  </a:lnTo>
                  <a:lnTo>
                    <a:pt x="219709" y="8254"/>
                  </a:lnTo>
                  <a:lnTo>
                    <a:pt x="183280" y="17252"/>
                  </a:lnTo>
                  <a:lnTo>
                    <a:pt x="169925" y="28321"/>
                  </a:lnTo>
                  <a:lnTo>
                    <a:pt x="169925" y="850011"/>
                  </a:lnTo>
                  <a:lnTo>
                    <a:pt x="156573" y="861079"/>
                  </a:lnTo>
                  <a:lnTo>
                    <a:pt x="120157" y="870076"/>
                  </a:lnTo>
                  <a:lnTo>
                    <a:pt x="66145" y="876121"/>
                  </a:lnTo>
                  <a:lnTo>
                    <a:pt x="0" y="878332"/>
                  </a:lnTo>
                  <a:lnTo>
                    <a:pt x="66145" y="880562"/>
                  </a:lnTo>
                  <a:lnTo>
                    <a:pt x="120157" y="886650"/>
                  </a:lnTo>
                  <a:lnTo>
                    <a:pt x="156573" y="895691"/>
                  </a:lnTo>
                  <a:lnTo>
                    <a:pt x="169925" y="906780"/>
                  </a:lnTo>
                  <a:lnTo>
                    <a:pt x="169925" y="1650111"/>
                  </a:lnTo>
                  <a:lnTo>
                    <a:pt x="183280" y="1661126"/>
                  </a:lnTo>
                  <a:lnTo>
                    <a:pt x="219710" y="1670129"/>
                  </a:lnTo>
                  <a:lnTo>
                    <a:pt x="273760" y="1676203"/>
                  </a:lnTo>
                  <a:lnTo>
                    <a:pt x="339978" y="1678432"/>
                  </a:lnTo>
                </a:path>
                <a:path w="4780280" h="4230370">
                  <a:moveTo>
                    <a:pt x="3936746" y="4229798"/>
                  </a:moveTo>
                  <a:lnTo>
                    <a:pt x="4012550" y="4228666"/>
                  </a:lnTo>
                  <a:lnTo>
                    <a:pt x="4083891" y="4225402"/>
                  </a:lnTo>
                  <a:lnTo>
                    <a:pt x="4149579" y="4220205"/>
                  </a:lnTo>
                  <a:lnTo>
                    <a:pt x="4208424" y="4213272"/>
                  </a:lnTo>
                  <a:lnTo>
                    <a:pt x="4259238" y="4204803"/>
                  </a:lnTo>
                  <a:lnTo>
                    <a:pt x="4300831" y="4194996"/>
                  </a:lnTo>
                  <a:lnTo>
                    <a:pt x="4351594" y="4172161"/>
                  </a:lnTo>
                  <a:lnTo>
                    <a:pt x="4358385" y="4159529"/>
                  </a:lnTo>
                  <a:lnTo>
                    <a:pt x="4358385" y="3190367"/>
                  </a:lnTo>
                  <a:lnTo>
                    <a:pt x="4365181" y="3177718"/>
                  </a:lnTo>
                  <a:lnTo>
                    <a:pt x="4415973" y="3154854"/>
                  </a:lnTo>
                  <a:lnTo>
                    <a:pt x="4457586" y="3145034"/>
                  </a:lnTo>
                  <a:lnTo>
                    <a:pt x="4508421" y="3136554"/>
                  </a:lnTo>
                  <a:lnTo>
                    <a:pt x="4567286" y="3129613"/>
                  </a:lnTo>
                  <a:lnTo>
                    <a:pt x="4632991" y="3124410"/>
                  </a:lnTo>
                  <a:lnTo>
                    <a:pt x="4704344" y="3121142"/>
                  </a:lnTo>
                  <a:lnTo>
                    <a:pt x="4780153" y="3120009"/>
                  </a:lnTo>
                  <a:lnTo>
                    <a:pt x="4704344" y="3118879"/>
                  </a:lnTo>
                  <a:lnTo>
                    <a:pt x="4632991" y="3115623"/>
                  </a:lnTo>
                  <a:lnTo>
                    <a:pt x="4567286" y="3110436"/>
                  </a:lnTo>
                  <a:lnTo>
                    <a:pt x="4508421" y="3103516"/>
                  </a:lnTo>
                  <a:lnTo>
                    <a:pt x="4457586" y="3095057"/>
                  </a:lnTo>
                  <a:lnTo>
                    <a:pt x="4415973" y="3085258"/>
                  </a:lnTo>
                  <a:lnTo>
                    <a:pt x="4365181" y="3062421"/>
                  </a:lnTo>
                  <a:lnTo>
                    <a:pt x="4358385" y="3049778"/>
                  </a:lnTo>
                  <a:lnTo>
                    <a:pt x="4358385" y="2034540"/>
                  </a:lnTo>
                  <a:lnTo>
                    <a:pt x="4351594" y="2021929"/>
                  </a:lnTo>
                  <a:lnTo>
                    <a:pt x="4300831" y="1999116"/>
                  </a:lnTo>
                  <a:lnTo>
                    <a:pt x="4259238" y="1989312"/>
                  </a:lnTo>
                  <a:lnTo>
                    <a:pt x="4208424" y="1980843"/>
                  </a:lnTo>
                  <a:lnTo>
                    <a:pt x="4149579" y="1973909"/>
                  </a:lnTo>
                  <a:lnTo>
                    <a:pt x="4083891" y="1968708"/>
                  </a:lnTo>
                  <a:lnTo>
                    <a:pt x="4012550" y="1965442"/>
                  </a:lnTo>
                  <a:lnTo>
                    <a:pt x="3936746" y="1964309"/>
                  </a:lnTo>
                </a:path>
              </a:pathLst>
            </a:custGeom>
            <a:ln w="9525">
              <a:solidFill>
                <a:srgbClr val="00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660383" y="740791"/>
            <a:ext cx="4415790" cy="544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815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6F2F9F"/>
                </a:solidFill>
                <a:latin typeface="Arial"/>
                <a:cs typeface="Arial"/>
              </a:rPr>
              <a:t>УЧЕБНЫЕ</a:t>
            </a:r>
            <a:r>
              <a:rPr sz="1200" b="1" spc="-2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6F2F9F"/>
                </a:solidFill>
                <a:latin typeface="Arial"/>
                <a:cs typeface="Arial"/>
              </a:rPr>
              <a:t>ПРЕДМЕТЫ</a:t>
            </a:r>
            <a:endParaRPr sz="12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1100" b="1" dirty="0">
                <a:solidFill>
                  <a:srgbClr val="375F92"/>
                </a:solidFill>
                <a:latin typeface="Arial"/>
                <a:cs typeface="Arial"/>
              </a:rPr>
              <a:t>1-4 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кл. (русский </a:t>
            </a:r>
            <a:r>
              <a:rPr sz="1100" b="1" dirty="0">
                <a:solidFill>
                  <a:srgbClr val="375F92"/>
                </a:solidFill>
                <a:latin typeface="Arial"/>
                <a:cs typeface="Arial"/>
              </a:rPr>
              <a:t>язык, 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литературное </a:t>
            </a:r>
            <a:r>
              <a:rPr sz="1100" b="1" dirty="0">
                <a:solidFill>
                  <a:srgbClr val="375F92"/>
                </a:solidFill>
                <a:latin typeface="Arial"/>
                <a:cs typeface="Arial"/>
              </a:rPr>
              <a:t>чтение, 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окружающий </a:t>
            </a:r>
            <a:r>
              <a:rPr sz="1100" b="1" dirty="0">
                <a:solidFill>
                  <a:srgbClr val="375F92"/>
                </a:solidFill>
                <a:latin typeface="Arial"/>
                <a:cs typeface="Arial"/>
              </a:rPr>
              <a:t>мир), </a:t>
            </a:r>
            <a:r>
              <a:rPr sz="1100" b="1" spc="-29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5-11</a:t>
            </a:r>
            <a:r>
              <a:rPr sz="1100" b="1" spc="-3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кл.</a:t>
            </a:r>
            <a:r>
              <a:rPr sz="1100" b="1" spc="-2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(русский</a:t>
            </a:r>
            <a:r>
              <a:rPr sz="1100" b="1" spc="-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375F92"/>
                </a:solidFill>
                <a:latin typeface="Arial"/>
                <a:cs typeface="Arial"/>
              </a:rPr>
              <a:t>язык,</a:t>
            </a:r>
            <a:r>
              <a:rPr sz="1100" b="1" spc="-4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литература,</a:t>
            </a:r>
            <a:r>
              <a:rPr sz="1100" b="1" spc="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375F92"/>
                </a:solidFill>
                <a:latin typeface="Arial"/>
                <a:cs typeface="Arial"/>
              </a:rPr>
              <a:t>история,</a:t>
            </a:r>
            <a:r>
              <a:rPr sz="1100" b="1" spc="-4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375F92"/>
                </a:solidFill>
                <a:latin typeface="Arial"/>
                <a:cs typeface="Arial"/>
              </a:rPr>
              <a:t>обществознание,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260838" y="1259205"/>
            <a:ext cx="121539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география,</a:t>
            </a:r>
            <a:r>
              <a:rPr sz="1100" b="1" spc="-6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375F92"/>
                </a:solidFill>
                <a:latin typeface="Arial"/>
                <a:cs typeface="Arial"/>
              </a:rPr>
              <a:t>ОБЖ)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957818" y="1338453"/>
            <a:ext cx="4010660" cy="538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90805" algn="ctr">
              <a:lnSpc>
                <a:spcPts val="2140"/>
              </a:lnSpc>
              <a:spcBef>
                <a:spcPts val="105"/>
              </a:spcBef>
            </a:pPr>
            <a:r>
              <a:rPr sz="2000" b="1" dirty="0">
                <a:solidFill>
                  <a:srgbClr val="6F2F9F"/>
                </a:solidFill>
                <a:latin typeface="Arial"/>
                <a:cs typeface="Arial"/>
              </a:rPr>
              <a:t>+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1900"/>
              </a:lnSpc>
            </a:pPr>
            <a:r>
              <a:rPr sz="1600" b="1" spc="-10" dirty="0">
                <a:solidFill>
                  <a:srgbClr val="6F2F9F"/>
                </a:solidFill>
                <a:latin typeface="Arial"/>
                <a:cs typeface="Arial"/>
              </a:rPr>
              <a:t>программы</a:t>
            </a:r>
            <a:r>
              <a:rPr sz="1600" b="1" spc="3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6F2F9F"/>
                </a:solidFill>
                <a:latin typeface="Arial"/>
                <a:cs typeface="Arial"/>
              </a:rPr>
              <a:t>иных</a:t>
            </a:r>
            <a:r>
              <a:rPr sz="1600" b="1" spc="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6F2F9F"/>
                </a:solidFill>
                <a:latin typeface="Arial"/>
                <a:cs typeface="Arial"/>
              </a:rPr>
              <a:t>учебных</a:t>
            </a:r>
            <a:r>
              <a:rPr sz="1600" b="1" spc="3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6F2F9F"/>
                </a:solidFill>
                <a:latin typeface="Arial"/>
                <a:cs typeface="Arial"/>
              </a:rPr>
              <a:t>предметов</a:t>
            </a:r>
            <a:r>
              <a:rPr sz="1600" b="1" spc="5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F2F9F"/>
                </a:solidFill>
                <a:latin typeface="Arial"/>
                <a:cs typeface="Arial"/>
              </a:rPr>
              <a:t>*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553205" y="2850337"/>
            <a:ext cx="17735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000066"/>
                </a:solidFill>
                <a:latin typeface="Arial"/>
                <a:cs typeface="Arial"/>
              </a:rPr>
              <a:t>РАССМОТРЕНИЕ/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46753" y="3094482"/>
            <a:ext cx="1394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0066"/>
                </a:solidFill>
                <a:latin typeface="Arial"/>
                <a:cs typeface="Arial"/>
              </a:rPr>
              <a:t>Э</a:t>
            </a:r>
            <a:r>
              <a:rPr sz="1600" b="1" spc="-35" dirty="0">
                <a:solidFill>
                  <a:srgbClr val="000066"/>
                </a:solidFill>
                <a:latin typeface="Arial"/>
                <a:cs typeface="Arial"/>
              </a:rPr>
              <a:t>К</a:t>
            </a:r>
            <a:r>
              <a:rPr sz="1600" b="1" spc="-10" dirty="0">
                <a:solidFill>
                  <a:srgbClr val="000066"/>
                </a:solidFill>
                <a:latin typeface="Arial"/>
                <a:cs typeface="Arial"/>
              </a:rPr>
              <a:t>СП</a:t>
            </a:r>
            <a:r>
              <a:rPr sz="1600" b="1" dirty="0">
                <a:solidFill>
                  <a:srgbClr val="000066"/>
                </a:solidFill>
                <a:latin typeface="Arial"/>
                <a:cs typeface="Arial"/>
              </a:rPr>
              <a:t>Е</a:t>
            </a:r>
            <a:r>
              <a:rPr sz="1600" b="1" spc="-30" dirty="0">
                <a:solidFill>
                  <a:srgbClr val="000066"/>
                </a:solidFill>
                <a:latin typeface="Arial"/>
                <a:cs typeface="Arial"/>
              </a:rPr>
              <a:t>Р</a:t>
            </a:r>
            <a:r>
              <a:rPr sz="1600" b="1" spc="-5" dirty="0">
                <a:solidFill>
                  <a:srgbClr val="000066"/>
                </a:solidFill>
                <a:latin typeface="Arial"/>
                <a:cs typeface="Arial"/>
              </a:rPr>
              <a:t>ТИЗА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905563" y="806386"/>
            <a:ext cx="2959100" cy="1808480"/>
            <a:chOff x="5905563" y="806386"/>
            <a:chExt cx="2959100" cy="1808480"/>
          </a:xfrm>
        </p:grpSpPr>
        <p:sp>
          <p:nvSpPr>
            <p:cNvPr id="26" name="object 26"/>
            <p:cNvSpPr/>
            <p:nvPr/>
          </p:nvSpPr>
          <p:spPr>
            <a:xfrm>
              <a:off x="5910326" y="2355558"/>
              <a:ext cx="2949575" cy="254635"/>
            </a:xfrm>
            <a:custGeom>
              <a:avLst/>
              <a:gdLst/>
              <a:ahLst/>
              <a:cxnLst/>
              <a:rect l="l" t="t" r="r" b="b"/>
              <a:pathLst>
                <a:path w="2949575" h="254635">
                  <a:moveTo>
                    <a:pt x="0" y="254038"/>
                  </a:moveTo>
                  <a:lnTo>
                    <a:pt x="2949321" y="254038"/>
                  </a:lnTo>
                  <a:lnTo>
                    <a:pt x="2949321" y="0"/>
                  </a:lnTo>
                  <a:lnTo>
                    <a:pt x="0" y="0"/>
                  </a:lnTo>
                  <a:lnTo>
                    <a:pt x="0" y="254038"/>
                  </a:lnTo>
                  <a:close/>
                </a:path>
              </a:pathLst>
            </a:custGeom>
            <a:ln w="9525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864475" y="811149"/>
              <a:ext cx="978535" cy="1097915"/>
            </a:xfrm>
            <a:custGeom>
              <a:avLst/>
              <a:gdLst/>
              <a:ahLst/>
              <a:cxnLst/>
              <a:rect l="l" t="t" r="r" b="b"/>
              <a:pathLst>
                <a:path w="978534" h="1097914">
                  <a:moveTo>
                    <a:pt x="978026" y="0"/>
                  </a:moveTo>
                  <a:lnTo>
                    <a:pt x="905782" y="882"/>
                  </a:lnTo>
                  <a:lnTo>
                    <a:pt x="836825" y="3446"/>
                  </a:lnTo>
                  <a:lnTo>
                    <a:pt x="771914" y="7566"/>
                  </a:lnTo>
                  <a:lnTo>
                    <a:pt x="711805" y="13115"/>
                  </a:lnTo>
                  <a:lnTo>
                    <a:pt x="657255" y="19968"/>
                  </a:lnTo>
                  <a:lnTo>
                    <a:pt x="609020" y="27998"/>
                  </a:lnTo>
                  <a:lnTo>
                    <a:pt x="567859" y="37080"/>
                  </a:lnTo>
                  <a:lnTo>
                    <a:pt x="509781" y="57896"/>
                  </a:lnTo>
                  <a:lnTo>
                    <a:pt x="489076" y="81407"/>
                  </a:lnTo>
                  <a:lnTo>
                    <a:pt x="489076" y="492887"/>
                  </a:lnTo>
                  <a:lnTo>
                    <a:pt x="483774" y="504947"/>
                  </a:lnTo>
                  <a:lnTo>
                    <a:pt x="443624" y="527283"/>
                  </a:lnTo>
                  <a:lnTo>
                    <a:pt x="369121" y="546401"/>
                  </a:lnTo>
                  <a:lnTo>
                    <a:pt x="320878" y="554440"/>
                  </a:lnTo>
                  <a:lnTo>
                    <a:pt x="266316" y="561299"/>
                  </a:lnTo>
                  <a:lnTo>
                    <a:pt x="206190" y="566851"/>
                  </a:lnTo>
                  <a:lnTo>
                    <a:pt x="141258" y="570973"/>
                  </a:lnTo>
                  <a:lnTo>
                    <a:pt x="72276" y="573538"/>
                  </a:lnTo>
                  <a:lnTo>
                    <a:pt x="0" y="574421"/>
                  </a:lnTo>
                  <a:lnTo>
                    <a:pt x="72276" y="575306"/>
                  </a:lnTo>
                  <a:lnTo>
                    <a:pt x="141258" y="577878"/>
                  </a:lnTo>
                  <a:lnTo>
                    <a:pt x="206190" y="582010"/>
                  </a:lnTo>
                  <a:lnTo>
                    <a:pt x="266316" y="587574"/>
                  </a:lnTo>
                  <a:lnTo>
                    <a:pt x="320878" y="594444"/>
                  </a:lnTo>
                  <a:lnTo>
                    <a:pt x="369121" y="602491"/>
                  </a:lnTo>
                  <a:lnTo>
                    <a:pt x="410288" y="611590"/>
                  </a:lnTo>
                  <a:lnTo>
                    <a:pt x="468371" y="632433"/>
                  </a:lnTo>
                  <a:lnTo>
                    <a:pt x="489076" y="655955"/>
                  </a:lnTo>
                  <a:lnTo>
                    <a:pt x="489076" y="1016127"/>
                  </a:lnTo>
                  <a:lnTo>
                    <a:pt x="494379" y="1028187"/>
                  </a:lnTo>
                  <a:lnTo>
                    <a:pt x="534527" y="1050523"/>
                  </a:lnTo>
                  <a:lnTo>
                    <a:pt x="609020" y="1069641"/>
                  </a:lnTo>
                  <a:lnTo>
                    <a:pt x="657255" y="1077680"/>
                  </a:lnTo>
                  <a:lnTo>
                    <a:pt x="711805" y="1084539"/>
                  </a:lnTo>
                  <a:lnTo>
                    <a:pt x="771914" y="1090091"/>
                  </a:lnTo>
                  <a:lnTo>
                    <a:pt x="836825" y="1094213"/>
                  </a:lnTo>
                  <a:lnTo>
                    <a:pt x="905782" y="1096778"/>
                  </a:lnTo>
                  <a:lnTo>
                    <a:pt x="978026" y="1097661"/>
                  </a:lnTo>
                </a:path>
              </a:pathLst>
            </a:custGeom>
            <a:ln w="9525">
              <a:solidFill>
                <a:srgbClr val="00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910326" y="3231997"/>
            <a:ext cx="2949575" cy="654685"/>
          </a:xfrm>
          <a:prstGeom prst="rect">
            <a:avLst/>
          </a:prstGeom>
          <a:ln w="9525">
            <a:solidFill>
              <a:srgbClr val="4F81BC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115570" marR="107314" algn="ctr">
              <a:lnSpc>
                <a:spcPct val="100000"/>
              </a:lnSpc>
              <a:spcBef>
                <a:spcPts val="370"/>
              </a:spcBef>
            </a:pPr>
            <a:r>
              <a:rPr sz="900" b="1" spc="-5" dirty="0">
                <a:latin typeface="Arial"/>
                <a:cs typeface="Arial"/>
              </a:rPr>
              <a:t>ОБРАЗОВАТЕЛЬНЫЕ</a:t>
            </a:r>
            <a:r>
              <a:rPr sz="900" b="1" spc="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ОРГАНИЗАИИ</a:t>
            </a:r>
            <a:r>
              <a:rPr sz="900" b="1" spc="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ВЫСШЕГО </a:t>
            </a:r>
            <a:r>
              <a:rPr sz="900" b="1" spc="-23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ПЕДАГОГИЧЕСКОГО</a:t>
            </a:r>
            <a:r>
              <a:rPr sz="900" b="1" spc="1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ОБРАЗОВАНИЯ,</a:t>
            </a:r>
            <a:endParaRPr sz="9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900" b="1" spc="-5" dirty="0">
                <a:latin typeface="Arial"/>
                <a:cs typeface="Arial"/>
              </a:rPr>
              <a:t>ОРГАНИЗАИИ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ДОПОЛНИТЕЛЬНОГО</a:t>
            </a:r>
            <a:endParaRPr sz="9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900" b="1" spc="-5" dirty="0">
                <a:latin typeface="Arial"/>
                <a:cs typeface="Arial"/>
              </a:rPr>
              <a:t>ПРОФЕССИОНАЛЬНОГО</a:t>
            </a:r>
            <a:r>
              <a:rPr sz="900" b="1" spc="2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ОБРАЗОВАНИЯ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10326" y="2807678"/>
            <a:ext cx="2949575" cy="254635"/>
          </a:xfrm>
          <a:prstGeom prst="rect">
            <a:avLst/>
          </a:prstGeom>
          <a:ln w="9525">
            <a:solidFill>
              <a:srgbClr val="4F81BC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257175">
              <a:lnSpc>
                <a:spcPct val="100000"/>
              </a:lnSpc>
              <a:spcBef>
                <a:spcPts val="370"/>
              </a:spcBef>
            </a:pPr>
            <a:r>
              <a:rPr sz="1000" b="1" spc="-15" dirty="0">
                <a:latin typeface="Arial"/>
                <a:cs typeface="Arial"/>
              </a:rPr>
              <a:t>ОРГАНЫ</a:t>
            </a:r>
            <a:r>
              <a:rPr sz="1000" b="1" spc="25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ИСПОЛНИТЕЛЬНОЙ</a:t>
            </a:r>
            <a:r>
              <a:rPr sz="1000" b="1" spc="10" dirty="0">
                <a:latin typeface="Arial"/>
                <a:cs typeface="Arial"/>
              </a:rPr>
              <a:t> </a:t>
            </a:r>
            <a:r>
              <a:rPr sz="1000" b="1" spc="-15" dirty="0">
                <a:latin typeface="Arial"/>
                <a:cs typeface="Arial"/>
              </a:rPr>
              <a:t>ВЛАСТИ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022594" y="2390013"/>
            <a:ext cx="2722245" cy="4940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Arial"/>
                <a:cs typeface="Arial"/>
              </a:rPr>
              <a:t>РОССИЙСКАЯ</a:t>
            </a:r>
            <a:r>
              <a:rPr sz="1000" b="1" spc="4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АКАДЕМИЯ</a:t>
            </a:r>
            <a:r>
              <a:rPr sz="1000" b="1" spc="5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ОБРАЗОВАНИЯ</a:t>
            </a:r>
            <a:endParaRPr sz="1000">
              <a:latin typeface="Arial"/>
              <a:cs typeface="Arial"/>
            </a:endParaRPr>
          </a:p>
          <a:p>
            <a:pPr marL="92710" algn="ctr">
              <a:lnSpc>
                <a:spcPct val="100000"/>
              </a:lnSpc>
              <a:spcBef>
                <a:spcPts val="90"/>
              </a:spcBef>
            </a:pPr>
            <a:r>
              <a:rPr sz="2000" b="1" dirty="0">
                <a:solidFill>
                  <a:srgbClr val="6F2F9F"/>
                </a:solidFill>
                <a:latin typeface="Arial"/>
                <a:cs typeface="Arial"/>
              </a:rPr>
              <a:t>+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343013" y="2985973"/>
            <a:ext cx="1746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6F2F9F"/>
                </a:solidFill>
                <a:latin typeface="Arial"/>
                <a:cs typeface="Arial"/>
              </a:rPr>
              <a:t>+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44779" y="2438387"/>
            <a:ext cx="3184525" cy="1054735"/>
            <a:chOff x="144779" y="2438387"/>
            <a:chExt cx="3184525" cy="1054735"/>
          </a:xfrm>
        </p:grpSpPr>
        <p:sp>
          <p:nvSpPr>
            <p:cNvPr id="33" name="object 33"/>
            <p:cNvSpPr/>
            <p:nvPr/>
          </p:nvSpPr>
          <p:spPr>
            <a:xfrm>
              <a:off x="2717546" y="2895434"/>
              <a:ext cx="611505" cy="477520"/>
            </a:xfrm>
            <a:custGeom>
              <a:avLst/>
              <a:gdLst/>
              <a:ahLst/>
              <a:cxnLst/>
              <a:rect l="l" t="t" r="r" b="b"/>
              <a:pathLst>
                <a:path w="611504" h="477520">
                  <a:moveTo>
                    <a:pt x="153162" y="60363"/>
                  </a:moveTo>
                  <a:lnTo>
                    <a:pt x="762" y="57442"/>
                  </a:lnTo>
                  <a:lnTo>
                    <a:pt x="0" y="95542"/>
                  </a:lnTo>
                  <a:lnTo>
                    <a:pt x="152400" y="98463"/>
                  </a:lnTo>
                  <a:lnTo>
                    <a:pt x="153162" y="60363"/>
                  </a:lnTo>
                  <a:close/>
                </a:path>
                <a:path w="611504" h="477520">
                  <a:moveTo>
                    <a:pt x="171348" y="322503"/>
                  </a:moveTo>
                  <a:lnTo>
                    <a:pt x="168910" y="315379"/>
                  </a:lnTo>
                  <a:lnTo>
                    <a:pt x="163855" y="309702"/>
                  </a:lnTo>
                  <a:lnTo>
                    <a:pt x="157264" y="306527"/>
                  </a:lnTo>
                  <a:lnTo>
                    <a:pt x="149987" y="306057"/>
                  </a:lnTo>
                  <a:lnTo>
                    <a:pt x="142875" y="308521"/>
                  </a:lnTo>
                  <a:lnTo>
                    <a:pt x="381" y="391579"/>
                  </a:lnTo>
                  <a:lnTo>
                    <a:pt x="142875" y="474764"/>
                  </a:lnTo>
                  <a:lnTo>
                    <a:pt x="149987" y="477215"/>
                  </a:lnTo>
                  <a:lnTo>
                    <a:pt x="157264" y="476719"/>
                  </a:lnTo>
                  <a:lnTo>
                    <a:pt x="163855" y="473532"/>
                  </a:lnTo>
                  <a:lnTo>
                    <a:pt x="168910" y="467906"/>
                  </a:lnTo>
                  <a:lnTo>
                    <a:pt x="171348" y="460717"/>
                  </a:lnTo>
                  <a:lnTo>
                    <a:pt x="170853" y="453415"/>
                  </a:lnTo>
                  <a:lnTo>
                    <a:pt x="167665" y="446862"/>
                  </a:lnTo>
                  <a:lnTo>
                    <a:pt x="162052" y="441871"/>
                  </a:lnTo>
                  <a:lnTo>
                    <a:pt x="104140" y="408089"/>
                  </a:lnTo>
                  <a:lnTo>
                    <a:pt x="75946" y="391642"/>
                  </a:lnTo>
                  <a:lnTo>
                    <a:pt x="104140" y="375196"/>
                  </a:lnTo>
                  <a:lnTo>
                    <a:pt x="162052" y="341414"/>
                  </a:lnTo>
                  <a:lnTo>
                    <a:pt x="167665" y="336372"/>
                  </a:lnTo>
                  <a:lnTo>
                    <a:pt x="170853" y="329780"/>
                  </a:lnTo>
                  <a:lnTo>
                    <a:pt x="171348" y="322503"/>
                  </a:lnTo>
                  <a:close/>
                </a:path>
                <a:path w="611504" h="477520">
                  <a:moveTo>
                    <a:pt x="281432" y="372529"/>
                  </a:moveTo>
                  <a:lnTo>
                    <a:pt x="129032" y="372529"/>
                  </a:lnTo>
                  <a:lnTo>
                    <a:pt x="129032" y="410629"/>
                  </a:lnTo>
                  <a:lnTo>
                    <a:pt x="281432" y="410629"/>
                  </a:lnTo>
                  <a:lnTo>
                    <a:pt x="281432" y="372529"/>
                  </a:lnTo>
                  <a:close/>
                </a:path>
                <a:path w="611504" h="477520">
                  <a:moveTo>
                    <a:pt x="419862" y="65697"/>
                  </a:moveTo>
                  <a:lnTo>
                    <a:pt x="267462" y="62649"/>
                  </a:lnTo>
                  <a:lnTo>
                    <a:pt x="266700" y="100749"/>
                  </a:lnTo>
                  <a:lnTo>
                    <a:pt x="419100" y="103670"/>
                  </a:lnTo>
                  <a:lnTo>
                    <a:pt x="419862" y="65697"/>
                  </a:lnTo>
                  <a:close/>
                </a:path>
                <a:path w="611504" h="477520">
                  <a:moveTo>
                    <a:pt x="548132" y="372529"/>
                  </a:moveTo>
                  <a:lnTo>
                    <a:pt x="395732" y="372529"/>
                  </a:lnTo>
                  <a:lnTo>
                    <a:pt x="395732" y="410629"/>
                  </a:lnTo>
                  <a:lnTo>
                    <a:pt x="548132" y="410629"/>
                  </a:lnTo>
                  <a:lnTo>
                    <a:pt x="548132" y="372529"/>
                  </a:lnTo>
                  <a:close/>
                </a:path>
                <a:path w="611504" h="477520">
                  <a:moveTo>
                    <a:pt x="611378" y="88430"/>
                  </a:moveTo>
                  <a:lnTo>
                    <a:pt x="577621" y="67856"/>
                  </a:lnTo>
                  <a:lnTo>
                    <a:pt x="470535" y="2578"/>
                  </a:lnTo>
                  <a:lnTo>
                    <a:pt x="463410" y="0"/>
                  </a:lnTo>
                  <a:lnTo>
                    <a:pt x="456107" y="330"/>
                  </a:lnTo>
                  <a:lnTo>
                    <a:pt x="449491" y="3365"/>
                  </a:lnTo>
                  <a:lnTo>
                    <a:pt x="444373" y="8928"/>
                  </a:lnTo>
                  <a:lnTo>
                    <a:pt x="441731" y="16002"/>
                  </a:lnTo>
                  <a:lnTo>
                    <a:pt x="442048" y="23304"/>
                  </a:lnTo>
                  <a:lnTo>
                    <a:pt x="445084" y="29959"/>
                  </a:lnTo>
                  <a:lnTo>
                    <a:pt x="450596" y="35090"/>
                  </a:lnTo>
                  <a:lnTo>
                    <a:pt x="533666" y="85686"/>
                  </a:lnTo>
                  <a:lnTo>
                    <a:pt x="533628" y="88138"/>
                  </a:lnTo>
                  <a:lnTo>
                    <a:pt x="448691" y="135547"/>
                  </a:lnTo>
                  <a:lnTo>
                    <a:pt x="442963" y="140436"/>
                  </a:lnTo>
                  <a:lnTo>
                    <a:pt x="439674" y="146939"/>
                  </a:lnTo>
                  <a:lnTo>
                    <a:pt x="439039" y="154216"/>
                  </a:lnTo>
                  <a:lnTo>
                    <a:pt x="441325" y="161455"/>
                  </a:lnTo>
                  <a:lnTo>
                    <a:pt x="446227" y="167182"/>
                  </a:lnTo>
                  <a:lnTo>
                    <a:pt x="452755" y="170472"/>
                  </a:lnTo>
                  <a:lnTo>
                    <a:pt x="460032" y="171107"/>
                  </a:lnTo>
                  <a:lnTo>
                    <a:pt x="467233" y="168821"/>
                  </a:lnTo>
                  <a:lnTo>
                    <a:pt x="578586" y="106718"/>
                  </a:lnTo>
                  <a:lnTo>
                    <a:pt x="611378" y="88430"/>
                  </a:lnTo>
                  <a:close/>
                </a:path>
              </a:pathLst>
            </a:custGeom>
            <a:solidFill>
              <a:srgbClr val="000066">
                <a:alpha val="9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779" y="2438387"/>
              <a:ext cx="2537460" cy="1054633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97256" y="2470785"/>
              <a:ext cx="2433320" cy="949325"/>
            </a:xfrm>
            <a:custGeom>
              <a:avLst/>
              <a:gdLst/>
              <a:ahLst/>
              <a:cxnLst/>
              <a:rect l="l" t="t" r="r" b="b"/>
              <a:pathLst>
                <a:path w="2433320" h="949325">
                  <a:moveTo>
                    <a:pt x="2274925" y="0"/>
                  </a:moveTo>
                  <a:lnTo>
                    <a:pt x="158165" y="0"/>
                  </a:lnTo>
                  <a:lnTo>
                    <a:pt x="108173" y="8069"/>
                  </a:lnTo>
                  <a:lnTo>
                    <a:pt x="64755" y="30536"/>
                  </a:lnTo>
                  <a:lnTo>
                    <a:pt x="30517" y="64794"/>
                  </a:lnTo>
                  <a:lnTo>
                    <a:pt x="8063" y="108232"/>
                  </a:lnTo>
                  <a:lnTo>
                    <a:pt x="0" y="158241"/>
                  </a:lnTo>
                  <a:lnTo>
                    <a:pt x="0" y="790828"/>
                  </a:lnTo>
                  <a:lnTo>
                    <a:pt x="8063" y="840838"/>
                  </a:lnTo>
                  <a:lnTo>
                    <a:pt x="30517" y="884276"/>
                  </a:lnTo>
                  <a:lnTo>
                    <a:pt x="64755" y="918534"/>
                  </a:lnTo>
                  <a:lnTo>
                    <a:pt x="108173" y="941001"/>
                  </a:lnTo>
                  <a:lnTo>
                    <a:pt x="158165" y="949070"/>
                  </a:lnTo>
                  <a:lnTo>
                    <a:pt x="2274925" y="949070"/>
                  </a:lnTo>
                  <a:lnTo>
                    <a:pt x="2324873" y="941001"/>
                  </a:lnTo>
                  <a:lnTo>
                    <a:pt x="2368273" y="918534"/>
                  </a:lnTo>
                  <a:lnTo>
                    <a:pt x="2402511" y="884276"/>
                  </a:lnTo>
                  <a:lnTo>
                    <a:pt x="2424972" y="840838"/>
                  </a:lnTo>
                  <a:lnTo>
                    <a:pt x="2433040" y="790828"/>
                  </a:lnTo>
                  <a:lnTo>
                    <a:pt x="2433040" y="158241"/>
                  </a:lnTo>
                  <a:lnTo>
                    <a:pt x="2424972" y="108232"/>
                  </a:lnTo>
                  <a:lnTo>
                    <a:pt x="2402511" y="64794"/>
                  </a:lnTo>
                  <a:lnTo>
                    <a:pt x="2368273" y="30536"/>
                  </a:lnTo>
                  <a:lnTo>
                    <a:pt x="2324873" y="8069"/>
                  </a:lnTo>
                  <a:lnTo>
                    <a:pt x="2274925" y="0"/>
                  </a:lnTo>
                  <a:close/>
                </a:path>
              </a:pathLst>
            </a:custGeom>
            <a:solidFill>
              <a:srgbClr val="5F49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97256" y="2470785"/>
              <a:ext cx="2433320" cy="949325"/>
            </a:xfrm>
            <a:custGeom>
              <a:avLst/>
              <a:gdLst/>
              <a:ahLst/>
              <a:cxnLst/>
              <a:rect l="l" t="t" r="r" b="b"/>
              <a:pathLst>
                <a:path w="2433320" h="949325">
                  <a:moveTo>
                    <a:pt x="0" y="158241"/>
                  </a:moveTo>
                  <a:lnTo>
                    <a:pt x="8063" y="108232"/>
                  </a:lnTo>
                  <a:lnTo>
                    <a:pt x="30517" y="64794"/>
                  </a:lnTo>
                  <a:lnTo>
                    <a:pt x="64755" y="30536"/>
                  </a:lnTo>
                  <a:lnTo>
                    <a:pt x="108173" y="8069"/>
                  </a:lnTo>
                  <a:lnTo>
                    <a:pt x="158165" y="0"/>
                  </a:lnTo>
                  <a:lnTo>
                    <a:pt x="2274925" y="0"/>
                  </a:lnTo>
                  <a:lnTo>
                    <a:pt x="2324873" y="8069"/>
                  </a:lnTo>
                  <a:lnTo>
                    <a:pt x="2368273" y="30536"/>
                  </a:lnTo>
                  <a:lnTo>
                    <a:pt x="2402511" y="64794"/>
                  </a:lnTo>
                  <a:lnTo>
                    <a:pt x="2424972" y="108232"/>
                  </a:lnTo>
                  <a:lnTo>
                    <a:pt x="2433040" y="158241"/>
                  </a:lnTo>
                  <a:lnTo>
                    <a:pt x="2433040" y="790828"/>
                  </a:lnTo>
                  <a:lnTo>
                    <a:pt x="2424972" y="840838"/>
                  </a:lnTo>
                  <a:lnTo>
                    <a:pt x="2402511" y="884276"/>
                  </a:lnTo>
                  <a:lnTo>
                    <a:pt x="2368273" y="918534"/>
                  </a:lnTo>
                  <a:lnTo>
                    <a:pt x="2324873" y="941001"/>
                  </a:lnTo>
                  <a:lnTo>
                    <a:pt x="2274925" y="949070"/>
                  </a:lnTo>
                  <a:lnTo>
                    <a:pt x="158165" y="949070"/>
                  </a:lnTo>
                  <a:lnTo>
                    <a:pt x="108173" y="941001"/>
                  </a:lnTo>
                  <a:lnTo>
                    <a:pt x="64755" y="918534"/>
                  </a:lnTo>
                  <a:lnTo>
                    <a:pt x="30517" y="884276"/>
                  </a:lnTo>
                  <a:lnTo>
                    <a:pt x="8063" y="840838"/>
                  </a:lnTo>
                  <a:lnTo>
                    <a:pt x="0" y="790828"/>
                  </a:lnTo>
                  <a:lnTo>
                    <a:pt x="0" y="158241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299720" y="2507361"/>
            <a:ext cx="222567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685" marR="138430" algn="ctr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Федеральное</a:t>
            </a:r>
            <a:r>
              <a:rPr sz="14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учебно- </a:t>
            </a:r>
            <a:r>
              <a:rPr sz="1400" b="1" spc="-3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методическое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объединение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общему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образованию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405177" y="3147136"/>
            <a:ext cx="214439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131060" algn="l"/>
              </a:tabLst>
            </a:pPr>
            <a:r>
              <a:rPr sz="1400" u="heavy" dirty="0">
                <a:solidFill>
                  <a:srgbClr val="FFFFFF"/>
                </a:solidFill>
                <a:uFill>
                  <a:solidFill>
                    <a:srgbClr val="4F81BC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71627" y="879348"/>
            <a:ext cx="2512060" cy="4399280"/>
            <a:chOff x="71627" y="879348"/>
            <a:chExt cx="2512060" cy="4399280"/>
          </a:xfrm>
        </p:grpSpPr>
        <p:pic>
          <p:nvPicPr>
            <p:cNvPr id="40" name="object 4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2280" y="5062804"/>
              <a:ext cx="221499" cy="21531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14305" y="5038547"/>
              <a:ext cx="221499" cy="21531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5843" y="5062804"/>
              <a:ext cx="221499" cy="21531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627" y="879348"/>
              <a:ext cx="2511552" cy="854964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33299" y="920877"/>
              <a:ext cx="2387600" cy="732790"/>
            </a:xfrm>
            <a:custGeom>
              <a:avLst/>
              <a:gdLst/>
              <a:ahLst/>
              <a:cxnLst/>
              <a:rect l="l" t="t" r="r" b="b"/>
              <a:pathLst>
                <a:path w="2387600" h="732789">
                  <a:moveTo>
                    <a:pt x="2265349" y="0"/>
                  </a:moveTo>
                  <a:lnTo>
                    <a:pt x="122059" y="0"/>
                  </a:lnTo>
                  <a:lnTo>
                    <a:pt x="74548" y="9606"/>
                  </a:lnTo>
                  <a:lnTo>
                    <a:pt x="35750" y="35798"/>
                  </a:lnTo>
                  <a:lnTo>
                    <a:pt x="9592" y="74634"/>
                  </a:lnTo>
                  <a:lnTo>
                    <a:pt x="0" y="122174"/>
                  </a:lnTo>
                  <a:lnTo>
                    <a:pt x="0" y="610362"/>
                  </a:lnTo>
                  <a:lnTo>
                    <a:pt x="9592" y="657881"/>
                  </a:lnTo>
                  <a:lnTo>
                    <a:pt x="35750" y="696674"/>
                  </a:lnTo>
                  <a:lnTo>
                    <a:pt x="74548" y="722822"/>
                  </a:lnTo>
                  <a:lnTo>
                    <a:pt x="122059" y="732409"/>
                  </a:lnTo>
                  <a:lnTo>
                    <a:pt x="2265349" y="732409"/>
                  </a:lnTo>
                  <a:lnTo>
                    <a:pt x="2312869" y="722822"/>
                  </a:lnTo>
                  <a:lnTo>
                    <a:pt x="2351662" y="696674"/>
                  </a:lnTo>
                  <a:lnTo>
                    <a:pt x="2377810" y="657881"/>
                  </a:lnTo>
                  <a:lnTo>
                    <a:pt x="2387396" y="610362"/>
                  </a:lnTo>
                  <a:lnTo>
                    <a:pt x="2387396" y="122174"/>
                  </a:lnTo>
                  <a:lnTo>
                    <a:pt x="2377810" y="74634"/>
                  </a:lnTo>
                  <a:lnTo>
                    <a:pt x="2351662" y="35798"/>
                  </a:lnTo>
                  <a:lnTo>
                    <a:pt x="2312869" y="9606"/>
                  </a:lnTo>
                  <a:lnTo>
                    <a:pt x="226534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33299" y="920877"/>
              <a:ext cx="2387600" cy="732790"/>
            </a:xfrm>
            <a:custGeom>
              <a:avLst/>
              <a:gdLst/>
              <a:ahLst/>
              <a:cxnLst/>
              <a:rect l="l" t="t" r="r" b="b"/>
              <a:pathLst>
                <a:path w="2387600" h="732789">
                  <a:moveTo>
                    <a:pt x="0" y="122174"/>
                  </a:moveTo>
                  <a:lnTo>
                    <a:pt x="9592" y="74634"/>
                  </a:lnTo>
                  <a:lnTo>
                    <a:pt x="35750" y="35798"/>
                  </a:lnTo>
                  <a:lnTo>
                    <a:pt x="74548" y="9606"/>
                  </a:lnTo>
                  <a:lnTo>
                    <a:pt x="122059" y="0"/>
                  </a:lnTo>
                  <a:lnTo>
                    <a:pt x="2265349" y="0"/>
                  </a:lnTo>
                  <a:lnTo>
                    <a:pt x="2312869" y="9606"/>
                  </a:lnTo>
                  <a:lnTo>
                    <a:pt x="2351662" y="35798"/>
                  </a:lnTo>
                  <a:lnTo>
                    <a:pt x="2377810" y="74634"/>
                  </a:lnTo>
                  <a:lnTo>
                    <a:pt x="2387396" y="122174"/>
                  </a:lnTo>
                  <a:lnTo>
                    <a:pt x="2387396" y="610362"/>
                  </a:lnTo>
                  <a:lnTo>
                    <a:pt x="2377810" y="657881"/>
                  </a:lnTo>
                  <a:lnTo>
                    <a:pt x="2351662" y="696674"/>
                  </a:lnTo>
                  <a:lnTo>
                    <a:pt x="2312869" y="722822"/>
                  </a:lnTo>
                  <a:lnTo>
                    <a:pt x="2265349" y="732409"/>
                  </a:lnTo>
                  <a:lnTo>
                    <a:pt x="122059" y="732409"/>
                  </a:lnTo>
                  <a:lnTo>
                    <a:pt x="74548" y="722822"/>
                  </a:lnTo>
                  <a:lnTo>
                    <a:pt x="35750" y="696674"/>
                  </a:lnTo>
                  <a:lnTo>
                    <a:pt x="9592" y="657881"/>
                  </a:lnTo>
                  <a:lnTo>
                    <a:pt x="0" y="610362"/>
                  </a:lnTo>
                  <a:lnTo>
                    <a:pt x="0" y="122174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6293" y="992301"/>
              <a:ext cx="429729" cy="318084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3067557" y="5152085"/>
            <a:ext cx="11950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75F92"/>
                </a:solidFill>
                <a:latin typeface="Arial"/>
                <a:cs typeface="Arial"/>
              </a:rPr>
              <a:t>РЕШЕНИЕ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621403" y="4168902"/>
            <a:ext cx="0" cy="2707005"/>
          </a:xfrm>
          <a:custGeom>
            <a:avLst/>
            <a:gdLst/>
            <a:ahLst/>
            <a:cxnLst/>
            <a:rect l="l" t="t" r="r" b="b"/>
            <a:pathLst>
              <a:path h="2707004">
                <a:moveTo>
                  <a:pt x="0" y="2706624"/>
                </a:moveTo>
                <a:lnTo>
                  <a:pt x="0" y="0"/>
                </a:lnTo>
              </a:path>
            </a:pathLst>
          </a:custGeom>
          <a:ln w="285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718558" y="4191635"/>
            <a:ext cx="292735" cy="563880"/>
          </a:xfrm>
          <a:custGeom>
            <a:avLst/>
            <a:gdLst/>
            <a:ahLst/>
            <a:cxnLst/>
            <a:rect l="l" t="t" r="r" b="b"/>
            <a:pathLst>
              <a:path w="292735" h="563879">
                <a:moveTo>
                  <a:pt x="0" y="0"/>
                </a:moveTo>
                <a:lnTo>
                  <a:pt x="0" y="563879"/>
                </a:lnTo>
                <a:lnTo>
                  <a:pt x="292607" y="281939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710557" y="4844034"/>
            <a:ext cx="292735" cy="563880"/>
          </a:xfrm>
          <a:custGeom>
            <a:avLst/>
            <a:gdLst/>
            <a:ahLst/>
            <a:cxnLst/>
            <a:rect l="l" t="t" r="r" b="b"/>
            <a:pathLst>
              <a:path w="292735" h="563879">
                <a:moveTo>
                  <a:pt x="0" y="0"/>
                </a:moveTo>
                <a:lnTo>
                  <a:pt x="0" y="563879"/>
                </a:lnTo>
                <a:lnTo>
                  <a:pt x="292607" y="281939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710557" y="5522214"/>
            <a:ext cx="292735" cy="563880"/>
          </a:xfrm>
          <a:custGeom>
            <a:avLst/>
            <a:gdLst/>
            <a:ahLst/>
            <a:cxnLst/>
            <a:rect l="l" t="t" r="r" b="b"/>
            <a:pathLst>
              <a:path w="292735" h="563879">
                <a:moveTo>
                  <a:pt x="0" y="0"/>
                </a:moveTo>
                <a:lnTo>
                  <a:pt x="0" y="563879"/>
                </a:lnTo>
                <a:lnTo>
                  <a:pt x="292607" y="281939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710557" y="6255130"/>
            <a:ext cx="292735" cy="564515"/>
          </a:xfrm>
          <a:custGeom>
            <a:avLst/>
            <a:gdLst/>
            <a:ahLst/>
            <a:cxnLst/>
            <a:rect l="l" t="t" r="r" b="b"/>
            <a:pathLst>
              <a:path w="292735" h="564515">
                <a:moveTo>
                  <a:pt x="0" y="0"/>
                </a:moveTo>
                <a:lnTo>
                  <a:pt x="0" y="563905"/>
                </a:lnTo>
                <a:lnTo>
                  <a:pt x="292607" y="281952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156453" y="4346702"/>
            <a:ext cx="3783329" cy="513715"/>
          </a:xfrm>
          <a:custGeom>
            <a:avLst/>
            <a:gdLst/>
            <a:ahLst/>
            <a:cxnLst/>
            <a:rect l="l" t="t" r="r" b="b"/>
            <a:pathLst>
              <a:path w="3783329" h="513714">
                <a:moveTo>
                  <a:pt x="0" y="85470"/>
                </a:moveTo>
                <a:lnTo>
                  <a:pt x="6731" y="52185"/>
                </a:lnTo>
                <a:lnTo>
                  <a:pt x="25082" y="25018"/>
                </a:lnTo>
                <a:lnTo>
                  <a:pt x="52292" y="6711"/>
                </a:lnTo>
                <a:lnTo>
                  <a:pt x="85598" y="0"/>
                </a:lnTo>
                <a:lnTo>
                  <a:pt x="3697731" y="0"/>
                </a:lnTo>
                <a:lnTo>
                  <a:pt x="3731037" y="6711"/>
                </a:lnTo>
                <a:lnTo>
                  <a:pt x="3758247" y="25018"/>
                </a:lnTo>
                <a:lnTo>
                  <a:pt x="3776599" y="52185"/>
                </a:lnTo>
                <a:lnTo>
                  <a:pt x="3783329" y="85470"/>
                </a:lnTo>
                <a:lnTo>
                  <a:pt x="3783329" y="427736"/>
                </a:lnTo>
                <a:lnTo>
                  <a:pt x="3776599" y="461041"/>
                </a:lnTo>
                <a:lnTo>
                  <a:pt x="3758247" y="488251"/>
                </a:lnTo>
                <a:lnTo>
                  <a:pt x="3731037" y="506602"/>
                </a:lnTo>
                <a:lnTo>
                  <a:pt x="3697731" y="513333"/>
                </a:lnTo>
                <a:lnTo>
                  <a:pt x="85598" y="513333"/>
                </a:lnTo>
                <a:lnTo>
                  <a:pt x="52292" y="506602"/>
                </a:lnTo>
                <a:lnTo>
                  <a:pt x="25082" y="488251"/>
                </a:lnTo>
                <a:lnTo>
                  <a:pt x="6731" y="461041"/>
                </a:lnTo>
                <a:lnTo>
                  <a:pt x="0" y="427736"/>
                </a:lnTo>
                <a:lnTo>
                  <a:pt x="0" y="85470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5637657" y="4358386"/>
            <a:ext cx="2822575" cy="481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41045" marR="5080" indent="-7289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проект</a:t>
            </a:r>
            <a:r>
              <a:rPr sz="16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ФООП</a:t>
            </a:r>
            <a:r>
              <a:rPr sz="16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рекомендовать </a:t>
            </a:r>
            <a:r>
              <a:rPr sz="1400" b="1" spc="-37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к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утверждению</a:t>
            </a:r>
            <a:endParaRPr sz="14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171059" y="4884293"/>
            <a:ext cx="3783329" cy="513715"/>
          </a:xfrm>
          <a:custGeom>
            <a:avLst/>
            <a:gdLst/>
            <a:ahLst/>
            <a:cxnLst/>
            <a:rect l="l" t="t" r="r" b="b"/>
            <a:pathLst>
              <a:path w="3783329" h="513714">
                <a:moveTo>
                  <a:pt x="0" y="85471"/>
                </a:moveTo>
                <a:lnTo>
                  <a:pt x="6730" y="52185"/>
                </a:lnTo>
                <a:lnTo>
                  <a:pt x="25082" y="25019"/>
                </a:lnTo>
                <a:lnTo>
                  <a:pt x="52292" y="6711"/>
                </a:lnTo>
                <a:lnTo>
                  <a:pt x="85598" y="0"/>
                </a:lnTo>
                <a:lnTo>
                  <a:pt x="3697732" y="0"/>
                </a:lnTo>
                <a:lnTo>
                  <a:pt x="3731037" y="6711"/>
                </a:lnTo>
                <a:lnTo>
                  <a:pt x="3758247" y="25018"/>
                </a:lnTo>
                <a:lnTo>
                  <a:pt x="3776599" y="52185"/>
                </a:lnTo>
                <a:lnTo>
                  <a:pt x="3783330" y="85471"/>
                </a:lnTo>
                <a:lnTo>
                  <a:pt x="3783330" y="427736"/>
                </a:lnTo>
                <a:lnTo>
                  <a:pt x="3776599" y="461041"/>
                </a:lnTo>
                <a:lnTo>
                  <a:pt x="3758247" y="488251"/>
                </a:lnTo>
                <a:lnTo>
                  <a:pt x="3731037" y="506603"/>
                </a:lnTo>
                <a:lnTo>
                  <a:pt x="3697732" y="513334"/>
                </a:lnTo>
                <a:lnTo>
                  <a:pt x="85598" y="513334"/>
                </a:lnTo>
                <a:lnTo>
                  <a:pt x="52292" y="506603"/>
                </a:lnTo>
                <a:lnTo>
                  <a:pt x="25082" y="488251"/>
                </a:lnTo>
                <a:lnTo>
                  <a:pt x="6731" y="461041"/>
                </a:lnTo>
                <a:lnTo>
                  <a:pt x="0" y="427736"/>
                </a:lnTo>
                <a:lnTo>
                  <a:pt x="0" y="85471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5551678" y="4896104"/>
            <a:ext cx="3078480" cy="481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42010" marR="5080" indent="-829944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проект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ФООП</a:t>
            </a:r>
            <a:r>
              <a:rPr sz="16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не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рекомендовать </a:t>
            </a:r>
            <a:r>
              <a:rPr sz="1400" b="1" spc="-37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к</a:t>
            </a:r>
            <a:r>
              <a:rPr sz="1400" b="1" spc="-10" dirty="0">
                <a:latin typeface="Arial"/>
                <a:cs typeface="Arial"/>
              </a:rPr>
              <a:t> утверждению</a:t>
            </a:r>
            <a:endParaRPr sz="14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5171059" y="5419979"/>
            <a:ext cx="3783329" cy="513715"/>
          </a:xfrm>
          <a:custGeom>
            <a:avLst/>
            <a:gdLst/>
            <a:ahLst/>
            <a:cxnLst/>
            <a:rect l="l" t="t" r="r" b="b"/>
            <a:pathLst>
              <a:path w="3783329" h="513714">
                <a:moveTo>
                  <a:pt x="0" y="85598"/>
                </a:moveTo>
                <a:lnTo>
                  <a:pt x="6730" y="52292"/>
                </a:lnTo>
                <a:lnTo>
                  <a:pt x="25082" y="25082"/>
                </a:lnTo>
                <a:lnTo>
                  <a:pt x="52292" y="6731"/>
                </a:lnTo>
                <a:lnTo>
                  <a:pt x="85598" y="0"/>
                </a:lnTo>
                <a:lnTo>
                  <a:pt x="3697732" y="0"/>
                </a:lnTo>
                <a:lnTo>
                  <a:pt x="3731037" y="6731"/>
                </a:lnTo>
                <a:lnTo>
                  <a:pt x="3758247" y="25082"/>
                </a:lnTo>
                <a:lnTo>
                  <a:pt x="3776599" y="52292"/>
                </a:lnTo>
                <a:lnTo>
                  <a:pt x="3783330" y="85598"/>
                </a:lnTo>
                <a:lnTo>
                  <a:pt x="3783330" y="427863"/>
                </a:lnTo>
                <a:lnTo>
                  <a:pt x="3776599" y="461168"/>
                </a:lnTo>
                <a:lnTo>
                  <a:pt x="3758247" y="488378"/>
                </a:lnTo>
                <a:lnTo>
                  <a:pt x="3731037" y="506730"/>
                </a:lnTo>
                <a:lnTo>
                  <a:pt x="3697732" y="513461"/>
                </a:lnTo>
                <a:lnTo>
                  <a:pt x="85598" y="513461"/>
                </a:lnTo>
                <a:lnTo>
                  <a:pt x="52292" y="506730"/>
                </a:lnTo>
                <a:lnTo>
                  <a:pt x="25082" y="488378"/>
                </a:lnTo>
                <a:lnTo>
                  <a:pt x="6731" y="461168"/>
                </a:lnTo>
                <a:lnTo>
                  <a:pt x="0" y="427863"/>
                </a:lnTo>
                <a:lnTo>
                  <a:pt x="0" y="85598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5409946" y="5447233"/>
            <a:ext cx="3310890" cy="452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2440" marR="5080" indent="-460375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проект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ФООП</a:t>
            </a:r>
            <a:r>
              <a:rPr sz="1600" b="1" spc="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направить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на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доработку </a:t>
            </a:r>
            <a:r>
              <a:rPr sz="1200" b="1" spc="-3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с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последующим</a:t>
            </a:r>
            <a:r>
              <a:rPr sz="1200" b="1" spc="4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утверждением</a:t>
            </a:r>
            <a:endParaRPr sz="120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5156453" y="5975096"/>
            <a:ext cx="3783329" cy="675640"/>
          </a:xfrm>
          <a:custGeom>
            <a:avLst/>
            <a:gdLst/>
            <a:ahLst/>
            <a:cxnLst/>
            <a:rect l="l" t="t" r="r" b="b"/>
            <a:pathLst>
              <a:path w="3783329" h="675640">
                <a:moveTo>
                  <a:pt x="0" y="112522"/>
                </a:moveTo>
                <a:lnTo>
                  <a:pt x="8848" y="68687"/>
                </a:lnTo>
                <a:lnTo>
                  <a:pt x="32972" y="32924"/>
                </a:lnTo>
                <a:lnTo>
                  <a:pt x="68740" y="8830"/>
                </a:lnTo>
                <a:lnTo>
                  <a:pt x="112522" y="0"/>
                </a:lnTo>
                <a:lnTo>
                  <a:pt x="3670807" y="0"/>
                </a:lnTo>
                <a:lnTo>
                  <a:pt x="3714589" y="8830"/>
                </a:lnTo>
                <a:lnTo>
                  <a:pt x="3750357" y="32924"/>
                </a:lnTo>
                <a:lnTo>
                  <a:pt x="3774481" y="68687"/>
                </a:lnTo>
                <a:lnTo>
                  <a:pt x="3783329" y="112522"/>
                </a:lnTo>
                <a:lnTo>
                  <a:pt x="3783329" y="562571"/>
                </a:lnTo>
                <a:lnTo>
                  <a:pt x="3774481" y="606374"/>
                </a:lnTo>
                <a:lnTo>
                  <a:pt x="3750357" y="642140"/>
                </a:lnTo>
                <a:lnTo>
                  <a:pt x="3714589" y="666252"/>
                </a:lnTo>
                <a:lnTo>
                  <a:pt x="3670807" y="675093"/>
                </a:lnTo>
                <a:lnTo>
                  <a:pt x="112522" y="675093"/>
                </a:lnTo>
                <a:lnTo>
                  <a:pt x="68740" y="666252"/>
                </a:lnTo>
                <a:lnTo>
                  <a:pt x="32972" y="642140"/>
                </a:lnTo>
                <a:lnTo>
                  <a:pt x="8848" y="606374"/>
                </a:lnTo>
                <a:lnTo>
                  <a:pt x="0" y="562571"/>
                </a:lnTo>
                <a:lnTo>
                  <a:pt x="0" y="112522"/>
                </a:lnTo>
                <a:close/>
              </a:path>
            </a:pathLst>
          </a:custGeom>
          <a:ln w="2539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5395721" y="5991860"/>
            <a:ext cx="331025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проект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ФООП</a:t>
            </a:r>
            <a:r>
              <a:rPr sz="1600" b="1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направить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на </a:t>
            </a:r>
            <a:r>
              <a:rPr sz="1200" b="1" spc="-10" dirty="0">
                <a:latin typeface="Arial"/>
                <a:cs typeface="Arial"/>
              </a:rPr>
              <a:t>доработку </a:t>
            </a:r>
            <a:r>
              <a:rPr sz="1200" b="1" spc="-3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с</a:t>
            </a:r>
            <a:r>
              <a:rPr sz="1200" b="1" spc="-10" dirty="0">
                <a:latin typeface="Arial"/>
                <a:cs typeface="Arial"/>
              </a:rPr>
              <a:t> последующим</a:t>
            </a:r>
            <a:r>
              <a:rPr sz="1200" b="1" spc="4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рассмотрением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200" b="1" spc="-5" dirty="0">
                <a:latin typeface="Arial"/>
                <a:cs typeface="Arial"/>
              </a:rPr>
              <a:t>на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заседании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ФУМО</a:t>
            </a:r>
            <a:endParaRPr sz="12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71880" y="1108329"/>
            <a:ext cx="1605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4030" marR="5080" indent="-481965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ИНП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ОСВЕ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Щ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НИЯ  РОССИИ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10622280" y="4136152"/>
            <a:ext cx="2491740" cy="838200"/>
            <a:chOff x="10622280" y="4136152"/>
            <a:chExt cx="2491740" cy="838200"/>
          </a:xfrm>
        </p:grpSpPr>
        <p:pic>
          <p:nvPicPr>
            <p:cNvPr id="63" name="object 6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22280" y="4136152"/>
              <a:ext cx="2491739" cy="838167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10674223" y="4168902"/>
              <a:ext cx="2387600" cy="732790"/>
            </a:xfrm>
            <a:custGeom>
              <a:avLst/>
              <a:gdLst/>
              <a:ahLst/>
              <a:cxnLst/>
              <a:rect l="l" t="t" r="r" b="b"/>
              <a:pathLst>
                <a:path w="2387600" h="732789">
                  <a:moveTo>
                    <a:pt x="2265426" y="0"/>
                  </a:moveTo>
                  <a:lnTo>
                    <a:pt x="122174" y="0"/>
                  </a:lnTo>
                  <a:lnTo>
                    <a:pt x="74634" y="9604"/>
                  </a:lnTo>
                  <a:lnTo>
                    <a:pt x="35798" y="35782"/>
                  </a:lnTo>
                  <a:lnTo>
                    <a:pt x="9606" y="74580"/>
                  </a:lnTo>
                  <a:lnTo>
                    <a:pt x="0" y="122047"/>
                  </a:lnTo>
                  <a:lnTo>
                    <a:pt x="0" y="610362"/>
                  </a:lnTo>
                  <a:lnTo>
                    <a:pt x="9606" y="657881"/>
                  </a:lnTo>
                  <a:lnTo>
                    <a:pt x="35798" y="696674"/>
                  </a:lnTo>
                  <a:lnTo>
                    <a:pt x="74634" y="722822"/>
                  </a:lnTo>
                  <a:lnTo>
                    <a:pt x="122174" y="732408"/>
                  </a:lnTo>
                  <a:lnTo>
                    <a:pt x="2265426" y="732408"/>
                  </a:lnTo>
                  <a:lnTo>
                    <a:pt x="2312945" y="722822"/>
                  </a:lnTo>
                  <a:lnTo>
                    <a:pt x="2351738" y="696674"/>
                  </a:lnTo>
                  <a:lnTo>
                    <a:pt x="2377886" y="657881"/>
                  </a:lnTo>
                  <a:lnTo>
                    <a:pt x="2387473" y="610362"/>
                  </a:lnTo>
                  <a:lnTo>
                    <a:pt x="2387473" y="122047"/>
                  </a:lnTo>
                  <a:lnTo>
                    <a:pt x="2377886" y="74580"/>
                  </a:lnTo>
                  <a:lnTo>
                    <a:pt x="2351738" y="35782"/>
                  </a:lnTo>
                  <a:lnTo>
                    <a:pt x="2312945" y="9604"/>
                  </a:lnTo>
                  <a:lnTo>
                    <a:pt x="226542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0674223" y="4168902"/>
              <a:ext cx="2387600" cy="732790"/>
            </a:xfrm>
            <a:custGeom>
              <a:avLst/>
              <a:gdLst/>
              <a:ahLst/>
              <a:cxnLst/>
              <a:rect l="l" t="t" r="r" b="b"/>
              <a:pathLst>
                <a:path w="2387600" h="732789">
                  <a:moveTo>
                    <a:pt x="0" y="122047"/>
                  </a:moveTo>
                  <a:lnTo>
                    <a:pt x="9606" y="74580"/>
                  </a:lnTo>
                  <a:lnTo>
                    <a:pt x="35798" y="35782"/>
                  </a:lnTo>
                  <a:lnTo>
                    <a:pt x="74634" y="9604"/>
                  </a:lnTo>
                  <a:lnTo>
                    <a:pt x="122174" y="0"/>
                  </a:lnTo>
                  <a:lnTo>
                    <a:pt x="2265426" y="0"/>
                  </a:lnTo>
                  <a:lnTo>
                    <a:pt x="2312945" y="9604"/>
                  </a:lnTo>
                  <a:lnTo>
                    <a:pt x="2351738" y="35782"/>
                  </a:lnTo>
                  <a:lnTo>
                    <a:pt x="2377886" y="74580"/>
                  </a:lnTo>
                  <a:lnTo>
                    <a:pt x="2387473" y="122047"/>
                  </a:lnTo>
                  <a:lnTo>
                    <a:pt x="2387473" y="610362"/>
                  </a:lnTo>
                  <a:lnTo>
                    <a:pt x="2377886" y="657881"/>
                  </a:lnTo>
                  <a:lnTo>
                    <a:pt x="2351738" y="696674"/>
                  </a:lnTo>
                  <a:lnTo>
                    <a:pt x="2312945" y="722822"/>
                  </a:lnTo>
                  <a:lnTo>
                    <a:pt x="2265426" y="732408"/>
                  </a:lnTo>
                  <a:lnTo>
                    <a:pt x="122174" y="732408"/>
                  </a:lnTo>
                  <a:lnTo>
                    <a:pt x="74634" y="722822"/>
                  </a:lnTo>
                  <a:lnTo>
                    <a:pt x="35798" y="696674"/>
                  </a:lnTo>
                  <a:lnTo>
                    <a:pt x="9606" y="657881"/>
                  </a:lnTo>
                  <a:lnTo>
                    <a:pt x="0" y="610362"/>
                  </a:lnTo>
                  <a:lnTo>
                    <a:pt x="0" y="122047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7281" y="4223055"/>
              <a:ext cx="429729" cy="318084"/>
            </a:xfrm>
            <a:prstGeom prst="rect">
              <a:avLst/>
            </a:prstGeom>
          </p:spPr>
        </p:pic>
      </p:grpSp>
      <p:sp>
        <p:nvSpPr>
          <p:cNvPr id="67" name="object 67"/>
          <p:cNvSpPr txBox="1"/>
          <p:nvPr/>
        </p:nvSpPr>
        <p:spPr>
          <a:xfrm>
            <a:off x="11213972" y="4339844"/>
            <a:ext cx="1605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4030" marR="5080" indent="-481965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ИНП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ОСВЕ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Щ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НИЯ  РОССИИ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10382122" y="4944364"/>
            <a:ext cx="2533015" cy="923925"/>
            <a:chOff x="10382122" y="4944364"/>
            <a:chExt cx="2533015" cy="923925"/>
          </a:xfrm>
        </p:grpSpPr>
        <p:sp>
          <p:nvSpPr>
            <p:cNvPr id="69" name="object 69"/>
            <p:cNvSpPr/>
            <p:nvPr/>
          </p:nvSpPr>
          <p:spPr>
            <a:xfrm>
              <a:off x="10382123" y="4944363"/>
              <a:ext cx="1508125" cy="488315"/>
            </a:xfrm>
            <a:custGeom>
              <a:avLst/>
              <a:gdLst/>
              <a:ahLst/>
              <a:cxnLst/>
              <a:rect l="l" t="t" r="r" b="b"/>
              <a:pathLst>
                <a:path w="1508125" h="488314">
                  <a:moveTo>
                    <a:pt x="128524" y="372872"/>
                  </a:moveTo>
                  <a:lnTo>
                    <a:pt x="99822" y="347980"/>
                  </a:lnTo>
                  <a:lnTo>
                    <a:pt x="0" y="463169"/>
                  </a:lnTo>
                  <a:lnTo>
                    <a:pt x="28829" y="488188"/>
                  </a:lnTo>
                  <a:lnTo>
                    <a:pt x="128524" y="372872"/>
                  </a:lnTo>
                  <a:close/>
                </a:path>
                <a:path w="1508125" h="488314">
                  <a:moveTo>
                    <a:pt x="303149" y="171323"/>
                  </a:moveTo>
                  <a:lnTo>
                    <a:pt x="274320" y="146431"/>
                  </a:lnTo>
                  <a:lnTo>
                    <a:pt x="174625" y="261620"/>
                  </a:lnTo>
                  <a:lnTo>
                    <a:pt x="203327" y="286512"/>
                  </a:lnTo>
                  <a:lnTo>
                    <a:pt x="303149" y="171323"/>
                  </a:lnTo>
                  <a:close/>
                </a:path>
                <a:path w="1508125" h="488314">
                  <a:moveTo>
                    <a:pt x="375158" y="59055"/>
                  </a:moveTo>
                  <a:lnTo>
                    <a:pt x="219075" y="112268"/>
                  </a:lnTo>
                  <a:lnTo>
                    <a:pt x="212559" y="116103"/>
                  </a:lnTo>
                  <a:lnTo>
                    <a:pt x="208165" y="121920"/>
                  </a:lnTo>
                  <a:lnTo>
                    <a:pt x="206260" y="128993"/>
                  </a:lnTo>
                  <a:lnTo>
                    <a:pt x="207264" y="136525"/>
                  </a:lnTo>
                  <a:lnTo>
                    <a:pt x="211023" y="143040"/>
                  </a:lnTo>
                  <a:lnTo>
                    <a:pt x="216839" y="147434"/>
                  </a:lnTo>
                  <a:lnTo>
                    <a:pt x="223901" y="149339"/>
                  </a:lnTo>
                  <a:lnTo>
                    <a:pt x="231394" y="148336"/>
                  </a:lnTo>
                  <a:lnTo>
                    <a:pt x="325691" y="116205"/>
                  </a:lnTo>
                  <a:lnTo>
                    <a:pt x="307340" y="214122"/>
                  </a:lnTo>
                  <a:lnTo>
                    <a:pt x="307441" y="221729"/>
                  </a:lnTo>
                  <a:lnTo>
                    <a:pt x="310337" y="228434"/>
                  </a:lnTo>
                  <a:lnTo>
                    <a:pt x="315531" y="233540"/>
                  </a:lnTo>
                  <a:lnTo>
                    <a:pt x="322580" y="236347"/>
                  </a:lnTo>
                  <a:lnTo>
                    <a:pt x="330098" y="236296"/>
                  </a:lnTo>
                  <a:lnTo>
                    <a:pt x="336778" y="233413"/>
                  </a:lnTo>
                  <a:lnTo>
                    <a:pt x="341909" y="228231"/>
                  </a:lnTo>
                  <a:lnTo>
                    <a:pt x="344805" y="221234"/>
                  </a:lnTo>
                  <a:lnTo>
                    <a:pt x="370471" y="84074"/>
                  </a:lnTo>
                  <a:lnTo>
                    <a:pt x="375158" y="59055"/>
                  </a:lnTo>
                  <a:close/>
                </a:path>
                <a:path w="1508125" h="488314">
                  <a:moveTo>
                    <a:pt x="1441450" y="0"/>
                  </a:moveTo>
                  <a:lnTo>
                    <a:pt x="1403350" y="0"/>
                  </a:lnTo>
                  <a:lnTo>
                    <a:pt x="1403350" y="152400"/>
                  </a:lnTo>
                  <a:lnTo>
                    <a:pt x="1441450" y="152400"/>
                  </a:lnTo>
                  <a:lnTo>
                    <a:pt x="1441450" y="0"/>
                  </a:lnTo>
                  <a:close/>
                </a:path>
                <a:path w="1508125" h="488314">
                  <a:moveTo>
                    <a:pt x="1507921" y="278434"/>
                  </a:moveTo>
                  <a:lnTo>
                    <a:pt x="1507451" y="271119"/>
                  </a:lnTo>
                  <a:lnTo>
                    <a:pt x="1504276" y="264515"/>
                  </a:lnTo>
                  <a:lnTo>
                    <a:pt x="1498600" y="259461"/>
                  </a:lnTo>
                  <a:lnTo>
                    <a:pt x="1491475" y="257073"/>
                  </a:lnTo>
                  <a:lnTo>
                    <a:pt x="1484198" y="257556"/>
                  </a:lnTo>
                  <a:lnTo>
                    <a:pt x="1477606" y="260718"/>
                  </a:lnTo>
                  <a:lnTo>
                    <a:pt x="1472565" y="266319"/>
                  </a:lnTo>
                  <a:lnTo>
                    <a:pt x="1441450" y="319671"/>
                  </a:lnTo>
                  <a:lnTo>
                    <a:pt x="1441323" y="319887"/>
                  </a:lnTo>
                  <a:lnTo>
                    <a:pt x="1441450" y="266700"/>
                  </a:lnTo>
                  <a:lnTo>
                    <a:pt x="1403350" y="266700"/>
                  </a:lnTo>
                  <a:lnTo>
                    <a:pt x="1403350" y="319887"/>
                  </a:lnTo>
                  <a:lnTo>
                    <a:pt x="1403350" y="390271"/>
                  </a:lnTo>
                  <a:lnTo>
                    <a:pt x="1403223" y="319671"/>
                  </a:lnTo>
                  <a:lnTo>
                    <a:pt x="1372108" y="266319"/>
                  </a:lnTo>
                  <a:lnTo>
                    <a:pt x="1353261" y="257073"/>
                  </a:lnTo>
                  <a:lnTo>
                    <a:pt x="1346073" y="259461"/>
                  </a:lnTo>
                  <a:lnTo>
                    <a:pt x="1340459" y="264515"/>
                  </a:lnTo>
                  <a:lnTo>
                    <a:pt x="1337310" y="271119"/>
                  </a:lnTo>
                  <a:lnTo>
                    <a:pt x="1336814" y="278434"/>
                  </a:lnTo>
                  <a:lnTo>
                    <a:pt x="1339215" y="285623"/>
                  </a:lnTo>
                  <a:lnTo>
                    <a:pt x="1422400" y="428117"/>
                  </a:lnTo>
                  <a:lnTo>
                    <a:pt x="1444459" y="390271"/>
                  </a:lnTo>
                  <a:lnTo>
                    <a:pt x="1505458" y="285623"/>
                  </a:lnTo>
                  <a:lnTo>
                    <a:pt x="1507921" y="278434"/>
                  </a:lnTo>
                  <a:close/>
                </a:path>
              </a:pathLst>
            </a:custGeom>
            <a:solidFill>
              <a:srgbClr val="000066">
                <a:alpha val="9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0733658" y="5419979"/>
              <a:ext cx="2169160" cy="435609"/>
            </a:xfrm>
            <a:custGeom>
              <a:avLst/>
              <a:gdLst/>
              <a:ahLst/>
              <a:cxnLst/>
              <a:rect l="l" t="t" r="r" b="b"/>
              <a:pathLst>
                <a:path w="2169159" h="435610">
                  <a:moveTo>
                    <a:pt x="2096135" y="0"/>
                  </a:moveTo>
                  <a:lnTo>
                    <a:pt x="72517" y="0"/>
                  </a:lnTo>
                  <a:lnTo>
                    <a:pt x="44309" y="5705"/>
                  </a:lnTo>
                  <a:lnTo>
                    <a:pt x="21256" y="21256"/>
                  </a:lnTo>
                  <a:lnTo>
                    <a:pt x="5705" y="44309"/>
                  </a:lnTo>
                  <a:lnTo>
                    <a:pt x="0" y="72517"/>
                  </a:lnTo>
                  <a:lnTo>
                    <a:pt x="0" y="362585"/>
                  </a:lnTo>
                  <a:lnTo>
                    <a:pt x="5705" y="390792"/>
                  </a:lnTo>
                  <a:lnTo>
                    <a:pt x="21256" y="413845"/>
                  </a:lnTo>
                  <a:lnTo>
                    <a:pt x="44309" y="429396"/>
                  </a:lnTo>
                  <a:lnTo>
                    <a:pt x="72517" y="435102"/>
                  </a:lnTo>
                  <a:lnTo>
                    <a:pt x="2096135" y="435102"/>
                  </a:lnTo>
                  <a:lnTo>
                    <a:pt x="2124396" y="429396"/>
                  </a:lnTo>
                  <a:lnTo>
                    <a:pt x="2147443" y="413845"/>
                  </a:lnTo>
                  <a:lnTo>
                    <a:pt x="2162964" y="390792"/>
                  </a:lnTo>
                  <a:lnTo>
                    <a:pt x="2168652" y="362585"/>
                  </a:lnTo>
                  <a:lnTo>
                    <a:pt x="2168652" y="72517"/>
                  </a:lnTo>
                  <a:lnTo>
                    <a:pt x="2162964" y="44309"/>
                  </a:lnTo>
                  <a:lnTo>
                    <a:pt x="2147443" y="21256"/>
                  </a:lnTo>
                  <a:lnTo>
                    <a:pt x="2124396" y="5705"/>
                  </a:lnTo>
                  <a:lnTo>
                    <a:pt x="20961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0733658" y="5419979"/>
              <a:ext cx="2169160" cy="435609"/>
            </a:xfrm>
            <a:custGeom>
              <a:avLst/>
              <a:gdLst/>
              <a:ahLst/>
              <a:cxnLst/>
              <a:rect l="l" t="t" r="r" b="b"/>
              <a:pathLst>
                <a:path w="2169159" h="435610">
                  <a:moveTo>
                    <a:pt x="0" y="72517"/>
                  </a:moveTo>
                  <a:lnTo>
                    <a:pt x="5705" y="44309"/>
                  </a:lnTo>
                  <a:lnTo>
                    <a:pt x="21256" y="21256"/>
                  </a:lnTo>
                  <a:lnTo>
                    <a:pt x="44309" y="5705"/>
                  </a:lnTo>
                  <a:lnTo>
                    <a:pt x="72517" y="0"/>
                  </a:lnTo>
                  <a:lnTo>
                    <a:pt x="2096135" y="0"/>
                  </a:lnTo>
                  <a:lnTo>
                    <a:pt x="2124396" y="5705"/>
                  </a:lnTo>
                  <a:lnTo>
                    <a:pt x="2147443" y="21256"/>
                  </a:lnTo>
                  <a:lnTo>
                    <a:pt x="2162964" y="44309"/>
                  </a:lnTo>
                  <a:lnTo>
                    <a:pt x="2168652" y="72517"/>
                  </a:lnTo>
                  <a:lnTo>
                    <a:pt x="2168652" y="362585"/>
                  </a:lnTo>
                  <a:lnTo>
                    <a:pt x="2162964" y="390792"/>
                  </a:lnTo>
                  <a:lnTo>
                    <a:pt x="2147443" y="413845"/>
                  </a:lnTo>
                  <a:lnTo>
                    <a:pt x="2124396" y="429396"/>
                  </a:lnTo>
                  <a:lnTo>
                    <a:pt x="2096135" y="435102"/>
                  </a:lnTo>
                  <a:lnTo>
                    <a:pt x="72517" y="435102"/>
                  </a:lnTo>
                  <a:lnTo>
                    <a:pt x="44309" y="429396"/>
                  </a:lnTo>
                  <a:lnTo>
                    <a:pt x="21256" y="413845"/>
                  </a:lnTo>
                  <a:lnTo>
                    <a:pt x="5705" y="390792"/>
                  </a:lnTo>
                  <a:lnTo>
                    <a:pt x="0" y="362585"/>
                  </a:lnTo>
                  <a:lnTo>
                    <a:pt x="0" y="72517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11344147" y="5482844"/>
            <a:ext cx="949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ПРИ</a:t>
            </a:r>
            <a:r>
              <a:rPr sz="1800" b="1" spc="5" dirty="0">
                <a:solidFill>
                  <a:srgbClr val="000066"/>
                </a:solidFill>
                <a:latin typeface="Arial"/>
                <a:cs typeface="Arial"/>
              </a:rPr>
              <a:t>К</a:t>
            </a:r>
            <a:r>
              <a:rPr sz="1800" b="1" spc="-55" dirty="0">
                <a:solidFill>
                  <a:srgbClr val="000066"/>
                </a:solidFill>
                <a:latin typeface="Arial"/>
                <a:cs typeface="Arial"/>
              </a:rPr>
              <a:t>А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З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431203" y="3473069"/>
            <a:ext cx="12793980" cy="3813810"/>
            <a:chOff x="431203" y="3473069"/>
            <a:chExt cx="12793980" cy="3813810"/>
          </a:xfrm>
        </p:grpSpPr>
        <p:pic>
          <p:nvPicPr>
            <p:cNvPr id="74" name="object 7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1203" y="3473069"/>
              <a:ext cx="999705" cy="1103566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826749" y="5491937"/>
              <a:ext cx="235013" cy="303961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10396473" y="6049772"/>
              <a:ext cx="2816225" cy="1224280"/>
            </a:xfrm>
            <a:custGeom>
              <a:avLst/>
              <a:gdLst/>
              <a:ahLst/>
              <a:cxnLst/>
              <a:rect l="l" t="t" r="r" b="b"/>
              <a:pathLst>
                <a:path w="2816225" h="1224279">
                  <a:moveTo>
                    <a:pt x="0" y="204089"/>
                  </a:moveTo>
                  <a:lnTo>
                    <a:pt x="5386" y="157314"/>
                  </a:lnTo>
                  <a:lnTo>
                    <a:pt x="20730" y="114364"/>
                  </a:lnTo>
                  <a:lnTo>
                    <a:pt x="44806" y="76469"/>
                  </a:lnTo>
                  <a:lnTo>
                    <a:pt x="76392" y="44856"/>
                  </a:lnTo>
                  <a:lnTo>
                    <a:pt x="114262" y="20755"/>
                  </a:lnTo>
                  <a:lnTo>
                    <a:pt x="157194" y="5393"/>
                  </a:lnTo>
                  <a:lnTo>
                    <a:pt x="203961" y="0"/>
                  </a:lnTo>
                  <a:lnTo>
                    <a:pt x="2612008" y="0"/>
                  </a:lnTo>
                  <a:lnTo>
                    <a:pt x="2658776" y="5393"/>
                  </a:lnTo>
                  <a:lnTo>
                    <a:pt x="2701708" y="20755"/>
                  </a:lnTo>
                  <a:lnTo>
                    <a:pt x="2739578" y="44856"/>
                  </a:lnTo>
                  <a:lnTo>
                    <a:pt x="2771164" y="76469"/>
                  </a:lnTo>
                  <a:lnTo>
                    <a:pt x="2795240" y="114364"/>
                  </a:lnTo>
                  <a:lnTo>
                    <a:pt x="2810584" y="157314"/>
                  </a:lnTo>
                  <a:lnTo>
                    <a:pt x="2815970" y="204089"/>
                  </a:lnTo>
                  <a:lnTo>
                    <a:pt x="2815970" y="1019962"/>
                  </a:lnTo>
                  <a:lnTo>
                    <a:pt x="2810584" y="1066730"/>
                  </a:lnTo>
                  <a:lnTo>
                    <a:pt x="2795240" y="1109663"/>
                  </a:lnTo>
                  <a:lnTo>
                    <a:pt x="2771164" y="1147536"/>
                  </a:lnTo>
                  <a:lnTo>
                    <a:pt x="2739578" y="1179125"/>
                  </a:lnTo>
                  <a:lnTo>
                    <a:pt x="2701708" y="1203204"/>
                  </a:lnTo>
                  <a:lnTo>
                    <a:pt x="2658776" y="1218549"/>
                  </a:lnTo>
                  <a:lnTo>
                    <a:pt x="2612008" y="1223937"/>
                  </a:lnTo>
                  <a:lnTo>
                    <a:pt x="203961" y="1223937"/>
                  </a:lnTo>
                  <a:lnTo>
                    <a:pt x="157194" y="1218549"/>
                  </a:lnTo>
                  <a:lnTo>
                    <a:pt x="114262" y="1203204"/>
                  </a:lnTo>
                  <a:lnTo>
                    <a:pt x="76392" y="1179125"/>
                  </a:lnTo>
                  <a:lnTo>
                    <a:pt x="44806" y="1147536"/>
                  </a:lnTo>
                  <a:lnTo>
                    <a:pt x="20730" y="1109663"/>
                  </a:lnTo>
                  <a:lnTo>
                    <a:pt x="5386" y="1066730"/>
                  </a:lnTo>
                  <a:lnTo>
                    <a:pt x="0" y="1019962"/>
                  </a:lnTo>
                  <a:lnTo>
                    <a:pt x="0" y="204089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10597388" y="6127800"/>
            <a:ext cx="2413635" cy="1061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ФООП</a:t>
            </a:r>
            <a:endParaRPr sz="16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1300" b="1" spc="-20" dirty="0">
                <a:solidFill>
                  <a:srgbClr val="4F6128"/>
                </a:solidFill>
                <a:latin typeface="Arial"/>
                <a:cs typeface="Arial"/>
              </a:rPr>
              <a:t>УТВЕРДИТЬ</a:t>
            </a:r>
            <a:endParaRPr sz="130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sz="1300" b="1" spc="-5" dirty="0">
                <a:solidFill>
                  <a:srgbClr val="001F5F"/>
                </a:solidFill>
                <a:latin typeface="Arial"/>
                <a:cs typeface="Arial"/>
              </a:rPr>
              <a:t>или</a:t>
            </a:r>
            <a:endParaRPr sz="13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300" b="1" spc="-25" dirty="0">
                <a:solidFill>
                  <a:srgbClr val="FF0000"/>
                </a:solidFill>
                <a:latin typeface="Arial"/>
                <a:cs typeface="Arial"/>
              </a:rPr>
              <a:t>НАПРАВИТЬ</a:t>
            </a:r>
            <a:r>
              <a:rPr sz="13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300" b="1" spc="-25" dirty="0">
                <a:solidFill>
                  <a:srgbClr val="FF0000"/>
                </a:solidFill>
                <a:latin typeface="Arial"/>
                <a:cs typeface="Arial"/>
              </a:rPr>
              <a:t>РАЗРАБОТЧИКУ </a:t>
            </a:r>
            <a:r>
              <a:rPr sz="1300" b="1" spc="-3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FF0000"/>
                </a:solidFill>
                <a:latin typeface="Arial"/>
                <a:cs typeface="Arial"/>
              </a:rPr>
              <a:t>НА </a:t>
            </a:r>
            <a:r>
              <a:rPr sz="1300" b="1" spc="-20" dirty="0">
                <a:solidFill>
                  <a:srgbClr val="FF0000"/>
                </a:solidFill>
                <a:latin typeface="Arial"/>
                <a:cs typeface="Arial"/>
              </a:rPr>
              <a:t>ДОРАБОТКУ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219087" y="2048548"/>
            <a:ext cx="11601450" cy="1151255"/>
            <a:chOff x="219087" y="2048548"/>
            <a:chExt cx="11601450" cy="1151255"/>
          </a:xfrm>
        </p:grpSpPr>
        <p:pic>
          <p:nvPicPr>
            <p:cNvPr id="79" name="object 7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9087" y="2741345"/>
              <a:ext cx="463130" cy="458038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787634" y="2048548"/>
              <a:ext cx="1032573" cy="821016"/>
            </a:xfrm>
            <a:prstGeom prst="rect">
              <a:avLst/>
            </a:prstGeom>
          </p:spPr>
        </p:pic>
      </p:grpSp>
      <p:sp>
        <p:nvSpPr>
          <p:cNvPr id="81" name="object 81"/>
          <p:cNvSpPr txBox="1"/>
          <p:nvPr/>
        </p:nvSpPr>
        <p:spPr>
          <a:xfrm>
            <a:off x="11153902" y="2169032"/>
            <a:ext cx="5568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990000"/>
                </a:solidFill>
                <a:latin typeface="Arial"/>
                <a:cs typeface="Arial"/>
              </a:rPr>
              <a:t>1</a:t>
            </a:r>
            <a:r>
              <a:rPr sz="1000" b="1" spc="-5" dirty="0">
                <a:solidFill>
                  <a:srgbClr val="990000"/>
                </a:solidFill>
                <a:latin typeface="Arial"/>
                <a:cs typeface="Arial"/>
              </a:rPr>
              <a:t>4</a:t>
            </a:r>
            <a:r>
              <a:rPr sz="1000" b="1" spc="-10" dirty="0">
                <a:solidFill>
                  <a:srgbClr val="990000"/>
                </a:solidFill>
                <a:latin typeface="Arial"/>
                <a:cs typeface="Arial"/>
              </a:rPr>
              <a:t> ДН</a:t>
            </a:r>
            <a:r>
              <a:rPr sz="1000" b="1" spc="-15" dirty="0">
                <a:solidFill>
                  <a:srgbClr val="990000"/>
                </a:solidFill>
                <a:latin typeface="Arial"/>
                <a:cs typeface="Arial"/>
              </a:rPr>
              <a:t>Е</a:t>
            </a:r>
            <a:r>
              <a:rPr sz="1000" b="1" spc="-5" dirty="0">
                <a:solidFill>
                  <a:srgbClr val="990000"/>
                </a:solidFill>
                <a:latin typeface="Arial"/>
                <a:cs typeface="Arial"/>
              </a:rPr>
              <a:t>Й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82" name="object 8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382187" y="2026488"/>
            <a:ext cx="1151458" cy="888669"/>
          </a:xfrm>
          <a:prstGeom prst="rect">
            <a:avLst/>
          </a:prstGeom>
        </p:spPr>
      </p:pic>
      <p:sp>
        <p:nvSpPr>
          <p:cNvPr id="83" name="object 83"/>
          <p:cNvSpPr txBox="1"/>
          <p:nvPr/>
        </p:nvSpPr>
        <p:spPr>
          <a:xfrm>
            <a:off x="3344671" y="2243455"/>
            <a:ext cx="7505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990000"/>
                </a:solidFill>
                <a:latin typeface="Arial"/>
                <a:cs typeface="Arial"/>
              </a:rPr>
              <a:t>до</a:t>
            </a:r>
            <a:r>
              <a:rPr sz="1000" b="1" spc="-4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990000"/>
                </a:solidFill>
                <a:latin typeface="Arial"/>
                <a:cs typeface="Arial"/>
              </a:rPr>
              <a:t>14</a:t>
            </a:r>
            <a:r>
              <a:rPr sz="1000" b="1" spc="-4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990000"/>
                </a:solidFill>
                <a:latin typeface="Arial"/>
                <a:cs typeface="Arial"/>
              </a:rPr>
              <a:t>ДНЕЙ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7708392" y="1703197"/>
            <a:ext cx="2153920" cy="4770120"/>
            <a:chOff x="7708392" y="1703197"/>
            <a:chExt cx="2153920" cy="4770120"/>
          </a:xfrm>
        </p:grpSpPr>
        <p:sp>
          <p:nvSpPr>
            <p:cNvPr id="85" name="object 85"/>
            <p:cNvSpPr/>
            <p:nvPr/>
          </p:nvSpPr>
          <p:spPr>
            <a:xfrm>
              <a:off x="7708392" y="1703197"/>
              <a:ext cx="2153920" cy="1109345"/>
            </a:xfrm>
            <a:custGeom>
              <a:avLst/>
              <a:gdLst/>
              <a:ahLst/>
              <a:cxnLst/>
              <a:rect l="l" t="t" r="r" b="b"/>
              <a:pathLst>
                <a:path w="2153920" h="1109345">
                  <a:moveTo>
                    <a:pt x="17144" y="0"/>
                  </a:moveTo>
                  <a:lnTo>
                    <a:pt x="0" y="34035"/>
                  </a:lnTo>
                  <a:lnTo>
                    <a:pt x="136016" y="102742"/>
                  </a:lnTo>
                  <a:lnTo>
                    <a:pt x="153288" y="68706"/>
                  </a:lnTo>
                  <a:lnTo>
                    <a:pt x="17144" y="0"/>
                  </a:lnTo>
                  <a:close/>
                </a:path>
                <a:path w="2153920" h="1109345">
                  <a:moveTo>
                    <a:pt x="255269" y="120141"/>
                  </a:moveTo>
                  <a:lnTo>
                    <a:pt x="238125" y="154177"/>
                  </a:lnTo>
                  <a:lnTo>
                    <a:pt x="374268" y="222757"/>
                  </a:lnTo>
                  <a:lnTo>
                    <a:pt x="391413" y="188721"/>
                  </a:lnTo>
                  <a:lnTo>
                    <a:pt x="255269" y="120141"/>
                  </a:lnTo>
                  <a:close/>
                </a:path>
                <a:path w="2153920" h="1109345">
                  <a:moveTo>
                    <a:pt x="493394" y="240156"/>
                  </a:moveTo>
                  <a:lnTo>
                    <a:pt x="476250" y="274192"/>
                  </a:lnTo>
                  <a:lnTo>
                    <a:pt x="612393" y="342900"/>
                  </a:lnTo>
                  <a:lnTo>
                    <a:pt x="629538" y="308863"/>
                  </a:lnTo>
                  <a:lnTo>
                    <a:pt x="493394" y="240156"/>
                  </a:lnTo>
                  <a:close/>
                </a:path>
                <a:path w="2153920" h="1109345">
                  <a:moveTo>
                    <a:pt x="731519" y="360298"/>
                  </a:moveTo>
                  <a:lnTo>
                    <a:pt x="714375" y="394334"/>
                  </a:lnTo>
                  <a:lnTo>
                    <a:pt x="850518" y="462914"/>
                  </a:lnTo>
                  <a:lnTo>
                    <a:pt x="867663" y="428878"/>
                  </a:lnTo>
                  <a:lnTo>
                    <a:pt x="731519" y="360298"/>
                  </a:lnTo>
                  <a:close/>
                </a:path>
                <a:path w="2153920" h="1109345">
                  <a:moveTo>
                    <a:pt x="969644" y="480440"/>
                  </a:moveTo>
                  <a:lnTo>
                    <a:pt x="952500" y="514350"/>
                  </a:lnTo>
                  <a:lnTo>
                    <a:pt x="1088643" y="583056"/>
                  </a:lnTo>
                  <a:lnTo>
                    <a:pt x="1105788" y="549020"/>
                  </a:lnTo>
                  <a:lnTo>
                    <a:pt x="969644" y="480440"/>
                  </a:lnTo>
                  <a:close/>
                </a:path>
                <a:path w="2153920" h="1109345">
                  <a:moveTo>
                    <a:pt x="1207897" y="600455"/>
                  </a:moveTo>
                  <a:lnTo>
                    <a:pt x="1190625" y="634491"/>
                  </a:lnTo>
                  <a:lnTo>
                    <a:pt x="1326768" y="703071"/>
                  </a:lnTo>
                  <a:lnTo>
                    <a:pt x="1343913" y="669035"/>
                  </a:lnTo>
                  <a:lnTo>
                    <a:pt x="1207897" y="600455"/>
                  </a:lnTo>
                  <a:close/>
                </a:path>
                <a:path w="2153920" h="1109345">
                  <a:moveTo>
                    <a:pt x="1446022" y="720597"/>
                  </a:moveTo>
                  <a:lnTo>
                    <a:pt x="1428877" y="754506"/>
                  </a:lnTo>
                  <a:lnTo>
                    <a:pt x="1564893" y="823213"/>
                  </a:lnTo>
                  <a:lnTo>
                    <a:pt x="1582038" y="789177"/>
                  </a:lnTo>
                  <a:lnTo>
                    <a:pt x="1446022" y="720597"/>
                  </a:lnTo>
                  <a:close/>
                </a:path>
                <a:path w="2153920" h="1109345">
                  <a:moveTo>
                    <a:pt x="1684147" y="840613"/>
                  </a:moveTo>
                  <a:lnTo>
                    <a:pt x="1667002" y="874648"/>
                  </a:lnTo>
                  <a:lnTo>
                    <a:pt x="1803018" y="943228"/>
                  </a:lnTo>
                  <a:lnTo>
                    <a:pt x="1820163" y="909192"/>
                  </a:lnTo>
                  <a:lnTo>
                    <a:pt x="1684147" y="840613"/>
                  </a:lnTo>
                  <a:close/>
                </a:path>
                <a:path w="2153920" h="1109345">
                  <a:moveTo>
                    <a:pt x="2086385" y="1064838"/>
                  </a:moveTo>
                  <a:lnTo>
                    <a:pt x="1986914" y="1070864"/>
                  </a:lnTo>
                  <a:lnTo>
                    <a:pt x="1969007" y="1091056"/>
                  </a:lnTo>
                  <a:lnTo>
                    <a:pt x="1971020" y="1098391"/>
                  </a:lnTo>
                  <a:lnTo>
                    <a:pt x="1975484" y="1104201"/>
                  </a:lnTo>
                  <a:lnTo>
                    <a:pt x="1981759" y="1107916"/>
                  </a:lnTo>
                  <a:lnTo>
                    <a:pt x="1989201" y="1108964"/>
                  </a:lnTo>
                  <a:lnTo>
                    <a:pt x="2153919" y="1098803"/>
                  </a:lnTo>
                  <a:lnTo>
                    <a:pt x="2149632" y="1092200"/>
                  </a:lnTo>
                  <a:lnTo>
                    <a:pt x="2104135" y="1092200"/>
                  </a:lnTo>
                  <a:lnTo>
                    <a:pt x="2086385" y="1064838"/>
                  </a:lnTo>
                  <a:close/>
                </a:path>
                <a:path w="2153920" h="1109345">
                  <a:moveTo>
                    <a:pt x="2118994" y="1062863"/>
                  </a:moveTo>
                  <a:lnTo>
                    <a:pt x="2086385" y="1064838"/>
                  </a:lnTo>
                  <a:lnTo>
                    <a:pt x="2104135" y="1092200"/>
                  </a:lnTo>
                  <a:lnTo>
                    <a:pt x="2118994" y="1062863"/>
                  </a:lnTo>
                  <a:close/>
                </a:path>
                <a:path w="2153920" h="1109345">
                  <a:moveTo>
                    <a:pt x="2130586" y="1062863"/>
                  </a:moveTo>
                  <a:lnTo>
                    <a:pt x="2118994" y="1062863"/>
                  </a:lnTo>
                  <a:lnTo>
                    <a:pt x="2104135" y="1092200"/>
                  </a:lnTo>
                  <a:lnTo>
                    <a:pt x="2149632" y="1092200"/>
                  </a:lnTo>
                  <a:lnTo>
                    <a:pt x="2130586" y="1062863"/>
                  </a:lnTo>
                  <a:close/>
                </a:path>
                <a:path w="2153920" h="1109345">
                  <a:moveTo>
                    <a:pt x="2044789" y="952071"/>
                  </a:moveTo>
                  <a:lnTo>
                    <a:pt x="2037714" y="954913"/>
                  </a:lnTo>
                  <a:lnTo>
                    <a:pt x="2032341" y="960199"/>
                  </a:lnTo>
                  <a:lnTo>
                    <a:pt x="2029491" y="966914"/>
                  </a:lnTo>
                  <a:lnTo>
                    <a:pt x="2029356" y="974201"/>
                  </a:lnTo>
                  <a:lnTo>
                    <a:pt x="2032127" y="981201"/>
                  </a:lnTo>
                  <a:lnTo>
                    <a:pt x="2086385" y="1064838"/>
                  </a:lnTo>
                  <a:lnTo>
                    <a:pt x="2118994" y="1062863"/>
                  </a:lnTo>
                  <a:lnTo>
                    <a:pt x="2130586" y="1062863"/>
                  </a:lnTo>
                  <a:lnTo>
                    <a:pt x="2064130" y="960501"/>
                  </a:lnTo>
                  <a:lnTo>
                    <a:pt x="2058842" y="955055"/>
                  </a:lnTo>
                  <a:lnTo>
                    <a:pt x="2052113" y="952182"/>
                  </a:lnTo>
                  <a:lnTo>
                    <a:pt x="2044789" y="952071"/>
                  </a:lnTo>
                  <a:close/>
                </a:path>
                <a:path w="2153920" h="1109345">
                  <a:moveTo>
                    <a:pt x="1922272" y="960754"/>
                  </a:moveTo>
                  <a:lnTo>
                    <a:pt x="1905127" y="994663"/>
                  </a:lnTo>
                  <a:lnTo>
                    <a:pt x="2041143" y="1063370"/>
                  </a:lnTo>
                  <a:lnTo>
                    <a:pt x="2058288" y="1029334"/>
                  </a:lnTo>
                  <a:lnTo>
                    <a:pt x="1922272" y="960754"/>
                  </a:lnTo>
                  <a:close/>
                </a:path>
              </a:pathLst>
            </a:custGeom>
            <a:solidFill>
              <a:srgbClr val="000066">
                <a:alpha val="9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9414764" y="4736211"/>
              <a:ext cx="219710" cy="1737360"/>
            </a:xfrm>
            <a:custGeom>
              <a:avLst/>
              <a:gdLst/>
              <a:ahLst/>
              <a:cxnLst/>
              <a:rect l="l" t="t" r="r" b="b"/>
              <a:pathLst>
                <a:path w="219709" h="1737360">
                  <a:moveTo>
                    <a:pt x="182879" y="0"/>
                  </a:moveTo>
                  <a:lnTo>
                    <a:pt x="36575" y="0"/>
                  </a:lnTo>
                  <a:lnTo>
                    <a:pt x="22342" y="2875"/>
                  </a:lnTo>
                  <a:lnTo>
                    <a:pt x="10715" y="10715"/>
                  </a:lnTo>
                  <a:lnTo>
                    <a:pt x="2875" y="22342"/>
                  </a:lnTo>
                  <a:lnTo>
                    <a:pt x="0" y="36575"/>
                  </a:lnTo>
                  <a:lnTo>
                    <a:pt x="0" y="1700263"/>
                  </a:lnTo>
                  <a:lnTo>
                    <a:pt x="2875" y="1714504"/>
                  </a:lnTo>
                  <a:lnTo>
                    <a:pt x="10715" y="1726134"/>
                  </a:lnTo>
                  <a:lnTo>
                    <a:pt x="22342" y="1733976"/>
                  </a:lnTo>
                  <a:lnTo>
                    <a:pt x="36575" y="1736852"/>
                  </a:lnTo>
                  <a:lnTo>
                    <a:pt x="182879" y="1736852"/>
                  </a:lnTo>
                  <a:lnTo>
                    <a:pt x="197113" y="1733976"/>
                  </a:lnTo>
                  <a:lnTo>
                    <a:pt x="208740" y="1726134"/>
                  </a:lnTo>
                  <a:lnTo>
                    <a:pt x="216580" y="1714504"/>
                  </a:lnTo>
                  <a:lnTo>
                    <a:pt x="219455" y="1700263"/>
                  </a:lnTo>
                  <a:lnTo>
                    <a:pt x="219455" y="36575"/>
                  </a:lnTo>
                  <a:lnTo>
                    <a:pt x="216580" y="22342"/>
                  </a:lnTo>
                  <a:lnTo>
                    <a:pt x="208740" y="10715"/>
                  </a:lnTo>
                  <a:lnTo>
                    <a:pt x="197113" y="2875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9528493" y="4955619"/>
            <a:ext cx="281305" cy="13030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dirty="0">
                <a:solidFill>
                  <a:srgbClr val="375F92"/>
                </a:solidFill>
                <a:latin typeface="Arial"/>
                <a:cs typeface="Arial"/>
              </a:rPr>
              <a:t>П</a:t>
            </a:r>
            <a:r>
              <a:rPr sz="1800" b="1" spc="-25" dirty="0">
                <a:solidFill>
                  <a:srgbClr val="375F92"/>
                </a:solidFill>
                <a:latin typeface="Arial"/>
                <a:cs typeface="Arial"/>
              </a:rPr>
              <a:t>Р</a:t>
            </a:r>
            <a:r>
              <a:rPr sz="1800" b="1" dirty="0">
                <a:solidFill>
                  <a:srgbClr val="375F92"/>
                </a:solidFill>
                <a:latin typeface="Arial"/>
                <a:cs typeface="Arial"/>
              </a:rPr>
              <a:t>О</a:t>
            </a:r>
            <a:r>
              <a:rPr sz="1800" b="1" spc="-40" dirty="0">
                <a:solidFill>
                  <a:srgbClr val="375F92"/>
                </a:solidFill>
                <a:latin typeface="Arial"/>
                <a:cs typeface="Arial"/>
              </a:rPr>
              <a:t>Т</a:t>
            </a:r>
            <a:r>
              <a:rPr sz="1800" b="1" dirty="0">
                <a:solidFill>
                  <a:srgbClr val="375F92"/>
                </a:solidFill>
                <a:latin typeface="Arial"/>
                <a:cs typeface="Arial"/>
              </a:rPr>
              <a:t>О</a:t>
            </a:r>
            <a:r>
              <a:rPr sz="1800" b="1" spc="5" dirty="0">
                <a:solidFill>
                  <a:srgbClr val="375F92"/>
                </a:solidFill>
                <a:latin typeface="Arial"/>
                <a:cs typeface="Arial"/>
              </a:rPr>
              <a:t>К</a:t>
            </a:r>
            <a:r>
              <a:rPr sz="1800" b="1" spc="-45" dirty="0">
                <a:solidFill>
                  <a:srgbClr val="375F92"/>
                </a:solidFill>
                <a:latin typeface="Arial"/>
                <a:cs typeface="Arial"/>
              </a:rPr>
              <a:t>О</a:t>
            </a:r>
            <a:r>
              <a:rPr sz="1800" b="1" dirty="0">
                <a:solidFill>
                  <a:srgbClr val="375F92"/>
                </a:solidFill>
                <a:latin typeface="Arial"/>
                <a:cs typeface="Arial"/>
              </a:rPr>
              <a:t>Л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9045638" y="4343819"/>
            <a:ext cx="3861435" cy="1696085"/>
            <a:chOff x="9045638" y="4343819"/>
            <a:chExt cx="3861435" cy="1696085"/>
          </a:xfrm>
        </p:grpSpPr>
        <p:sp>
          <p:nvSpPr>
            <p:cNvPr id="89" name="object 89"/>
            <p:cNvSpPr/>
            <p:nvPr/>
          </p:nvSpPr>
          <p:spPr>
            <a:xfrm>
              <a:off x="10785475" y="5885180"/>
              <a:ext cx="2121535" cy="154305"/>
            </a:xfrm>
            <a:custGeom>
              <a:avLst/>
              <a:gdLst/>
              <a:ahLst/>
              <a:cxnLst/>
              <a:rect l="l" t="t" r="r" b="b"/>
              <a:pathLst>
                <a:path w="2121534" h="154304">
                  <a:moveTo>
                    <a:pt x="2121407" y="0"/>
                  </a:moveTo>
                  <a:lnTo>
                    <a:pt x="0" y="0"/>
                  </a:lnTo>
                  <a:lnTo>
                    <a:pt x="1060703" y="154178"/>
                  </a:lnTo>
                  <a:lnTo>
                    <a:pt x="212140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045638" y="4343819"/>
              <a:ext cx="816546" cy="655281"/>
            </a:xfrm>
            <a:prstGeom prst="rect">
              <a:avLst/>
            </a:prstGeom>
          </p:spPr>
        </p:pic>
      </p:grpSp>
      <p:sp>
        <p:nvSpPr>
          <p:cNvPr id="91" name="object 91"/>
          <p:cNvSpPr txBox="1"/>
          <p:nvPr/>
        </p:nvSpPr>
        <p:spPr>
          <a:xfrm>
            <a:off x="8956929" y="4492244"/>
            <a:ext cx="6165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990000"/>
                </a:solidFill>
                <a:latin typeface="Arial"/>
                <a:cs typeface="Arial"/>
              </a:rPr>
              <a:t>до</a:t>
            </a:r>
            <a:r>
              <a:rPr sz="900" b="1" spc="-4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990000"/>
                </a:solidFill>
                <a:latin typeface="Arial"/>
                <a:cs typeface="Arial"/>
              </a:rPr>
              <a:t>3</a:t>
            </a:r>
            <a:r>
              <a:rPr sz="900" b="1" spc="-4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990000"/>
                </a:solidFill>
                <a:latin typeface="Arial"/>
                <a:cs typeface="Arial"/>
              </a:rPr>
              <a:t>ДНЕЙ</a:t>
            </a:r>
            <a:endParaRPr sz="900">
              <a:latin typeface="Arial"/>
              <a:cs typeface="Arial"/>
            </a:endParaRPr>
          </a:p>
        </p:txBody>
      </p:sp>
      <p:pic>
        <p:nvPicPr>
          <p:cNvPr id="92" name="object 9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868532" y="4856137"/>
            <a:ext cx="680745" cy="655281"/>
          </a:xfrm>
          <a:prstGeom prst="rect">
            <a:avLst/>
          </a:prstGeom>
        </p:spPr>
      </p:pic>
      <p:sp>
        <p:nvSpPr>
          <p:cNvPr id="93" name="object 93"/>
          <p:cNvSpPr txBox="1"/>
          <p:nvPr/>
        </p:nvSpPr>
        <p:spPr>
          <a:xfrm>
            <a:off x="11115547" y="4965572"/>
            <a:ext cx="6165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990000"/>
                </a:solidFill>
                <a:latin typeface="Arial"/>
                <a:cs typeface="Arial"/>
              </a:rPr>
              <a:t>до</a:t>
            </a:r>
            <a:r>
              <a:rPr sz="900" b="1" spc="-4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990000"/>
                </a:solidFill>
                <a:latin typeface="Arial"/>
                <a:cs typeface="Arial"/>
              </a:rPr>
              <a:t>7</a:t>
            </a:r>
            <a:r>
              <a:rPr sz="900" b="1" spc="-4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990000"/>
                </a:solidFill>
                <a:latin typeface="Arial"/>
                <a:cs typeface="Arial"/>
              </a:rPr>
              <a:t>ДНЕЙ</a:t>
            </a:r>
            <a:endParaRPr sz="9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684167" y="3908264"/>
            <a:ext cx="167005" cy="6800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990000"/>
                </a:solidFill>
                <a:latin typeface="Arial"/>
                <a:cs typeface="Arial"/>
              </a:rPr>
              <a:t>до</a:t>
            </a:r>
            <a:r>
              <a:rPr sz="1000" b="1" spc="-3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990000"/>
                </a:solidFill>
                <a:latin typeface="Arial"/>
                <a:cs typeface="Arial"/>
              </a:rPr>
              <a:t>3</a:t>
            </a:r>
            <a:r>
              <a:rPr sz="1000" b="1" spc="-4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990000"/>
                </a:solidFill>
                <a:latin typeface="Arial"/>
                <a:cs typeface="Arial"/>
              </a:rPr>
              <a:t>ДНЕЙ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197167" y="3419855"/>
            <a:ext cx="11121390" cy="4075429"/>
            <a:chOff x="197167" y="3419855"/>
            <a:chExt cx="11121390" cy="4075429"/>
          </a:xfrm>
        </p:grpSpPr>
        <p:sp>
          <p:nvSpPr>
            <p:cNvPr id="96" name="object 96"/>
            <p:cNvSpPr/>
            <p:nvPr/>
          </p:nvSpPr>
          <p:spPr>
            <a:xfrm>
              <a:off x="1634871" y="3419855"/>
              <a:ext cx="9669145" cy="692785"/>
            </a:xfrm>
            <a:custGeom>
              <a:avLst/>
              <a:gdLst/>
              <a:ahLst/>
              <a:cxnLst/>
              <a:rect l="l" t="t" r="r" b="b"/>
              <a:pathLst>
                <a:path w="9669145" h="692785">
                  <a:moveTo>
                    <a:pt x="9669018" y="692404"/>
                  </a:moveTo>
                  <a:lnTo>
                    <a:pt x="0" y="651256"/>
                  </a:lnTo>
                </a:path>
                <a:path w="9669145" h="692785">
                  <a:moveTo>
                    <a:pt x="9653397" y="0"/>
                  </a:moveTo>
                  <a:lnTo>
                    <a:pt x="9653397" y="692404"/>
                  </a:lnTo>
                </a:path>
              </a:pathLst>
            </a:custGeom>
            <a:ln w="28575">
              <a:solidFill>
                <a:srgbClr val="003366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592071" y="3452240"/>
              <a:ext cx="85725" cy="577850"/>
            </a:xfrm>
            <a:custGeom>
              <a:avLst/>
              <a:gdLst/>
              <a:ahLst/>
              <a:cxnLst/>
              <a:rect l="l" t="t" r="r" b="b"/>
              <a:pathLst>
                <a:path w="85725" h="577850">
                  <a:moveTo>
                    <a:pt x="57150" y="491998"/>
                  </a:moveTo>
                  <a:lnTo>
                    <a:pt x="28575" y="491998"/>
                  </a:lnTo>
                  <a:lnTo>
                    <a:pt x="28575" y="577723"/>
                  </a:lnTo>
                  <a:lnTo>
                    <a:pt x="57150" y="577723"/>
                  </a:lnTo>
                  <a:lnTo>
                    <a:pt x="57150" y="491998"/>
                  </a:lnTo>
                  <a:close/>
                </a:path>
                <a:path w="85725" h="577850">
                  <a:moveTo>
                    <a:pt x="57150" y="377698"/>
                  </a:moveTo>
                  <a:lnTo>
                    <a:pt x="28575" y="377698"/>
                  </a:lnTo>
                  <a:lnTo>
                    <a:pt x="28575" y="463423"/>
                  </a:lnTo>
                  <a:lnTo>
                    <a:pt x="57150" y="463423"/>
                  </a:lnTo>
                  <a:lnTo>
                    <a:pt x="57150" y="377698"/>
                  </a:lnTo>
                  <a:close/>
                </a:path>
                <a:path w="85725" h="577850">
                  <a:moveTo>
                    <a:pt x="57150" y="263398"/>
                  </a:moveTo>
                  <a:lnTo>
                    <a:pt x="28575" y="263398"/>
                  </a:lnTo>
                  <a:lnTo>
                    <a:pt x="28575" y="349123"/>
                  </a:lnTo>
                  <a:lnTo>
                    <a:pt x="57150" y="349123"/>
                  </a:lnTo>
                  <a:lnTo>
                    <a:pt x="57150" y="263398"/>
                  </a:lnTo>
                  <a:close/>
                </a:path>
                <a:path w="85725" h="577850">
                  <a:moveTo>
                    <a:pt x="57150" y="149098"/>
                  </a:moveTo>
                  <a:lnTo>
                    <a:pt x="28575" y="149098"/>
                  </a:lnTo>
                  <a:lnTo>
                    <a:pt x="28575" y="234823"/>
                  </a:lnTo>
                  <a:lnTo>
                    <a:pt x="57150" y="234823"/>
                  </a:lnTo>
                  <a:lnTo>
                    <a:pt x="57150" y="149098"/>
                  </a:lnTo>
                  <a:close/>
                </a:path>
                <a:path w="85725" h="577850">
                  <a:moveTo>
                    <a:pt x="57150" y="71500"/>
                  </a:moveTo>
                  <a:lnTo>
                    <a:pt x="28575" y="71500"/>
                  </a:lnTo>
                  <a:lnTo>
                    <a:pt x="28575" y="120523"/>
                  </a:lnTo>
                  <a:lnTo>
                    <a:pt x="57150" y="120523"/>
                  </a:lnTo>
                  <a:lnTo>
                    <a:pt x="57150" y="71500"/>
                  </a:lnTo>
                  <a:close/>
                </a:path>
                <a:path w="85725" h="577850">
                  <a:moveTo>
                    <a:pt x="42798" y="0"/>
                  </a:moveTo>
                  <a:lnTo>
                    <a:pt x="0" y="85725"/>
                  </a:lnTo>
                  <a:lnTo>
                    <a:pt x="28575" y="85725"/>
                  </a:lnTo>
                  <a:lnTo>
                    <a:pt x="28575" y="71500"/>
                  </a:lnTo>
                  <a:lnTo>
                    <a:pt x="78602" y="71500"/>
                  </a:lnTo>
                  <a:lnTo>
                    <a:pt x="42798" y="0"/>
                  </a:lnTo>
                  <a:close/>
                </a:path>
                <a:path w="85725" h="577850">
                  <a:moveTo>
                    <a:pt x="78602" y="71500"/>
                  </a:moveTo>
                  <a:lnTo>
                    <a:pt x="57150" y="71500"/>
                  </a:lnTo>
                  <a:lnTo>
                    <a:pt x="57150" y="85725"/>
                  </a:lnTo>
                  <a:lnTo>
                    <a:pt x="85725" y="85725"/>
                  </a:lnTo>
                  <a:lnTo>
                    <a:pt x="78602" y="7150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97167" y="6632494"/>
              <a:ext cx="45720" cy="862330"/>
            </a:xfrm>
            <a:custGeom>
              <a:avLst/>
              <a:gdLst/>
              <a:ahLst/>
              <a:cxnLst/>
              <a:rect l="l" t="t" r="r" b="b"/>
              <a:pathLst>
                <a:path w="45720" h="862329">
                  <a:moveTo>
                    <a:pt x="45718" y="0"/>
                  </a:moveTo>
                  <a:lnTo>
                    <a:pt x="0" y="0"/>
                  </a:lnTo>
                  <a:lnTo>
                    <a:pt x="0" y="862190"/>
                  </a:lnTo>
                  <a:lnTo>
                    <a:pt x="45718" y="862190"/>
                  </a:lnTo>
                  <a:lnTo>
                    <a:pt x="4571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421335" y="6747154"/>
            <a:ext cx="969708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solidFill>
                  <a:srgbClr val="00AFEF"/>
                </a:solidFill>
                <a:latin typeface="Arial"/>
                <a:cs typeface="Arial"/>
              </a:rPr>
              <a:t>Приказ</a:t>
            </a:r>
            <a:r>
              <a:rPr sz="1300" b="1" spc="5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00AFEF"/>
                </a:solidFill>
                <a:latin typeface="Arial"/>
                <a:cs typeface="Arial"/>
              </a:rPr>
              <a:t>Минпросвещения</a:t>
            </a:r>
            <a:r>
              <a:rPr sz="1300" b="1" spc="7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300" b="1" spc="-15" dirty="0">
                <a:solidFill>
                  <a:srgbClr val="00AFEF"/>
                </a:solidFill>
                <a:latin typeface="Arial"/>
                <a:cs typeface="Arial"/>
              </a:rPr>
              <a:t>России</a:t>
            </a:r>
            <a:r>
              <a:rPr sz="1300" b="1" spc="3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300" b="1" spc="-25" dirty="0">
                <a:solidFill>
                  <a:srgbClr val="00AFEF"/>
                </a:solidFill>
                <a:latin typeface="Arial"/>
                <a:cs typeface="Arial"/>
              </a:rPr>
              <a:t>от</a:t>
            </a:r>
            <a:r>
              <a:rPr sz="1300" b="1" spc="3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00AFEF"/>
                </a:solidFill>
                <a:latin typeface="Arial"/>
                <a:cs typeface="Arial"/>
              </a:rPr>
              <a:t>30</a:t>
            </a:r>
            <a:r>
              <a:rPr sz="1300" b="1" spc="2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00AFEF"/>
                </a:solidFill>
                <a:latin typeface="Arial"/>
                <a:cs typeface="Arial"/>
              </a:rPr>
              <a:t>сентября</a:t>
            </a:r>
            <a:r>
              <a:rPr sz="1300" b="1" spc="3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00AFEF"/>
                </a:solidFill>
                <a:latin typeface="Arial"/>
                <a:cs typeface="Arial"/>
              </a:rPr>
              <a:t>2022</a:t>
            </a:r>
            <a:r>
              <a:rPr sz="1300" b="1" spc="2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300" b="1" spc="-70" dirty="0">
                <a:solidFill>
                  <a:srgbClr val="00AFEF"/>
                </a:solidFill>
                <a:latin typeface="Arial"/>
                <a:cs typeface="Arial"/>
              </a:rPr>
              <a:t>г.</a:t>
            </a:r>
            <a:r>
              <a:rPr sz="1300" b="1" spc="1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00AFEF"/>
                </a:solidFill>
                <a:latin typeface="Arial"/>
                <a:cs typeface="Arial"/>
              </a:rPr>
              <a:t>№</a:t>
            </a:r>
            <a:r>
              <a:rPr sz="1300" b="1" spc="2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00AFEF"/>
                </a:solidFill>
                <a:latin typeface="Arial"/>
                <a:cs typeface="Arial"/>
              </a:rPr>
              <a:t>874</a:t>
            </a:r>
            <a:r>
              <a:rPr sz="1300" b="1" spc="1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00AFEF"/>
                </a:solidFill>
                <a:latin typeface="Arial"/>
                <a:cs typeface="Arial"/>
              </a:rPr>
              <a:t>««Об</a:t>
            </a:r>
            <a:r>
              <a:rPr sz="1300" b="1" spc="2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00AFEF"/>
                </a:solidFill>
                <a:latin typeface="Arial"/>
                <a:cs typeface="Arial"/>
              </a:rPr>
              <a:t>утверждении</a:t>
            </a:r>
            <a:r>
              <a:rPr sz="1300" b="1" spc="6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00AFEF"/>
                </a:solidFill>
                <a:latin typeface="Arial"/>
                <a:cs typeface="Arial"/>
              </a:rPr>
              <a:t>Порядка</a:t>
            </a:r>
            <a:r>
              <a:rPr sz="1300" b="1" spc="6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00AFEF"/>
                </a:solidFill>
                <a:latin typeface="Arial"/>
                <a:cs typeface="Arial"/>
              </a:rPr>
              <a:t>разработки</a:t>
            </a:r>
            <a:r>
              <a:rPr sz="1300" b="1" spc="5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00AFEF"/>
                </a:solidFill>
                <a:latin typeface="Arial"/>
                <a:cs typeface="Arial"/>
              </a:rPr>
              <a:t>и</a:t>
            </a:r>
            <a:r>
              <a:rPr sz="1300" b="1" spc="1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00AFEF"/>
                </a:solidFill>
                <a:latin typeface="Arial"/>
                <a:cs typeface="Arial"/>
              </a:rPr>
              <a:t>утверждения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421335" y="6945579"/>
            <a:ext cx="673925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solidFill>
                  <a:srgbClr val="00AFEF"/>
                </a:solidFill>
                <a:latin typeface="Arial"/>
                <a:cs typeface="Arial"/>
              </a:rPr>
              <a:t>федеральных</a:t>
            </a:r>
            <a:r>
              <a:rPr sz="1300" b="1" spc="6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00AFEF"/>
                </a:solidFill>
                <a:latin typeface="Arial"/>
                <a:cs typeface="Arial"/>
              </a:rPr>
              <a:t>основных</a:t>
            </a:r>
            <a:r>
              <a:rPr sz="1300" b="1" spc="6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00AFEF"/>
                </a:solidFill>
                <a:latin typeface="Arial"/>
                <a:cs typeface="Arial"/>
              </a:rPr>
              <a:t>общеобразовательных</a:t>
            </a:r>
            <a:r>
              <a:rPr sz="1300" b="1" spc="6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00AFEF"/>
                </a:solidFill>
                <a:latin typeface="Arial"/>
                <a:cs typeface="Arial"/>
              </a:rPr>
              <a:t>программ»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b="1" spc="-10" dirty="0">
                <a:solidFill>
                  <a:srgbClr val="7E7E7E"/>
                </a:solidFill>
                <a:latin typeface="Arial"/>
                <a:cs typeface="Arial"/>
              </a:rPr>
              <a:t>(зарегистрирован</a:t>
            </a:r>
            <a:r>
              <a:rPr sz="1300" b="1" spc="6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7E7E7E"/>
                </a:solidFill>
                <a:latin typeface="Arial"/>
                <a:cs typeface="Arial"/>
              </a:rPr>
              <a:t>Минюстом</a:t>
            </a:r>
            <a:r>
              <a:rPr sz="1300" b="1" spc="3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300" b="1" spc="-15" dirty="0">
                <a:solidFill>
                  <a:srgbClr val="7E7E7E"/>
                </a:solidFill>
                <a:latin typeface="Arial"/>
                <a:cs typeface="Arial"/>
              </a:rPr>
              <a:t>России</a:t>
            </a:r>
            <a:r>
              <a:rPr sz="1300" b="1" spc="3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7E7E7E"/>
                </a:solidFill>
                <a:latin typeface="Arial"/>
                <a:cs typeface="Arial"/>
              </a:rPr>
              <a:t>2</a:t>
            </a:r>
            <a:r>
              <a:rPr sz="1300" b="1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7E7E7E"/>
                </a:solidFill>
                <a:latin typeface="Arial"/>
                <a:cs typeface="Arial"/>
              </a:rPr>
              <a:t>ноября</a:t>
            </a:r>
            <a:r>
              <a:rPr sz="1300" b="1" spc="2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7E7E7E"/>
                </a:solidFill>
                <a:latin typeface="Arial"/>
                <a:cs typeface="Arial"/>
              </a:rPr>
              <a:t>2022</a:t>
            </a:r>
            <a:r>
              <a:rPr sz="1300" b="1" spc="2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300" b="1" spc="-50" dirty="0">
                <a:solidFill>
                  <a:srgbClr val="7E7E7E"/>
                </a:solidFill>
                <a:latin typeface="Arial"/>
                <a:cs typeface="Arial"/>
              </a:rPr>
              <a:t>г.,</a:t>
            </a:r>
            <a:r>
              <a:rPr sz="1300" b="1" spc="1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7E7E7E"/>
                </a:solidFill>
                <a:latin typeface="Arial"/>
                <a:cs typeface="Arial"/>
              </a:rPr>
              <a:t>регистрационный</a:t>
            </a:r>
            <a:r>
              <a:rPr sz="1300" b="1" spc="6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7E7E7E"/>
                </a:solidFill>
                <a:latin typeface="Arial"/>
                <a:cs typeface="Arial"/>
              </a:rPr>
              <a:t>№</a:t>
            </a:r>
            <a:r>
              <a:rPr sz="1300" b="1" spc="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7E7E7E"/>
                </a:solidFill>
                <a:latin typeface="Arial"/>
                <a:cs typeface="Arial"/>
              </a:rPr>
              <a:t>70809)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21310" y="7126944"/>
            <a:ext cx="8509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b="1" dirty="0">
                <a:solidFill>
                  <a:srgbClr val="A6A6A6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16509" y="0"/>
            <a:ext cx="13456285" cy="7592695"/>
            <a:chOff x="-16509" y="0"/>
            <a:chExt cx="13456285" cy="75926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90824" y="61"/>
              <a:ext cx="10148951" cy="75589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0145395" cy="7559040"/>
            </a:xfrm>
            <a:custGeom>
              <a:avLst/>
              <a:gdLst/>
              <a:ahLst/>
              <a:cxnLst/>
              <a:rect l="l" t="t" r="r" b="b"/>
              <a:pathLst>
                <a:path w="10145395" h="7559040">
                  <a:moveTo>
                    <a:pt x="1041122" y="0"/>
                  </a:moveTo>
                  <a:lnTo>
                    <a:pt x="805287" y="0"/>
                  </a:lnTo>
                  <a:lnTo>
                    <a:pt x="0" y="7272"/>
                  </a:lnTo>
                  <a:lnTo>
                    <a:pt x="0" y="7559037"/>
                  </a:lnTo>
                  <a:lnTo>
                    <a:pt x="10145024" y="7559037"/>
                  </a:lnTo>
                  <a:lnTo>
                    <a:pt x="4496437" y="16103"/>
                  </a:lnTo>
                  <a:lnTo>
                    <a:pt x="3518427" y="16103"/>
                  </a:lnTo>
                  <a:lnTo>
                    <a:pt x="1041122" y="0"/>
                  </a:lnTo>
                  <a:close/>
                </a:path>
                <a:path w="10145395" h="7559040">
                  <a:moveTo>
                    <a:pt x="4490085" y="7620"/>
                  </a:moveTo>
                  <a:lnTo>
                    <a:pt x="3518427" y="16103"/>
                  </a:lnTo>
                  <a:lnTo>
                    <a:pt x="4496437" y="16103"/>
                  </a:lnTo>
                  <a:lnTo>
                    <a:pt x="4490085" y="76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90085" y="7620"/>
              <a:ext cx="5655310" cy="7551420"/>
            </a:xfrm>
            <a:custGeom>
              <a:avLst/>
              <a:gdLst/>
              <a:ahLst/>
              <a:cxnLst/>
              <a:rect l="l" t="t" r="r" b="b"/>
              <a:pathLst>
                <a:path w="5655309" h="7551420">
                  <a:moveTo>
                    <a:pt x="0" y="0"/>
                  </a:moveTo>
                  <a:lnTo>
                    <a:pt x="5654939" y="7551417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805815" cy="7620"/>
            </a:xfrm>
            <a:custGeom>
              <a:avLst/>
              <a:gdLst/>
              <a:ahLst/>
              <a:cxnLst/>
              <a:rect l="l" t="t" r="r" b="b"/>
              <a:pathLst>
                <a:path w="805815" h="7620">
                  <a:moveTo>
                    <a:pt x="-12699" y="3636"/>
                  </a:moveTo>
                  <a:lnTo>
                    <a:pt x="817987" y="3636"/>
                  </a:lnTo>
                </a:path>
              </a:pathLst>
            </a:custGeom>
            <a:ln w="326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41122" y="0"/>
              <a:ext cx="3449320" cy="16510"/>
            </a:xfrm>
            <a:custGeom>
              <a:avLst/>
              <a:gdLst/>
              <a:ahLst/>
              <a:cxnLst/>
              <a:rect l="l" t="t" r="r" b="b"/>
              <a:pathLst>
                <a:path w="3449320" h="16510">
                  <a:moveTo>
                    <a:pt x="-12700" y="8051"/>
                  </a:moveTo>
                  <a:lnTo>
                    <a:pt x="3461662" y="8051"/>
                  </a:lnTo>
                </a:path>
              </a:pathLst>
            </a:custGeom>
            <a:ln w="415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6354" y="732028"/>
              <a:ext cx="15875" cy="5758180"/>
            </a:xfrm>
            <a:custGeom>
              <a:avLst/>
              <a:gdLst/>
              <a:ahLst/>
              <a:cxnLst/>
              <a:rect l="l" t="t" r="r" b="b"/>
              <a:pathLst>
                <a:path w="15875" h="5758180">
                  <a:moveTo>
                    <a:pt x="15773" y="5757798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04850" y="79629"/>
            <a:ext cx="29794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55" dirty="0">
                <a:solidFill>
                  <a:srgbClr val="000066"/>
                </a:solidFill>
              </a:rPr>
              <a:t>ФООП</a:t>
            </a:r>
            <a:r>
              <a:rPr sz="4000" spc="65" dirty="0">
                <a:solidFill>
                  <a:srgbClr val="000066"/>
                </a:solidFill>
              </a:rPr>
              <a:t> </a:t>
            </a:r>
            <a:r>
              <a:rPr sz="4000" spc="45" dirty="0">
                <a:solidFill>
                  <a:srgbClr val="000066"/>
                </a:solidFill>
              </a:rPr>
              <a:t>НОО</a:t>
            </a:r>
            <a:endParaRPr sz="4000"/>
          </a:p>
        </p:txBody>
      </p:sp>
      <p:grpSp>
        <p:nvGrpSpPr>
          <p:cNvPr id="11" name="object 11"/>
          <p:cNvGrpSpPr/>
          <p:nvPr/>
        </p:nvGrpSpPr>
        <p:grpSpPr>
          <a:xfrm>
            <a:off x="309499" y="941324"/>
            <a:ext cx="7795259" cy="6473190"/>
            <a:chOff x="309499" y="941324"/>
            <a:chExt cx="7795259" cy="6473190"/>
          </a:xfrm>
        </p:grpSpPr>
        <p:sp>
          <p:nvSpPr>
            <p:cNvPr id="12" name="object 12"/>
            <p:cNvSpPr/>
            <p:nvPr/>
          </p:nvSpPr>
          <p:spPr>
            <a:xfrm>
              <a:off x="309499" y="960374"/>
              <a:ext cx="4906645" cy="635"/>
            </a:xfrm>
            <a:custGeom>
              <a:avLst/>
              <a:gdLst/>
              <a:ahLst/>
              <a:cxnLst/>
              <a:rect l="l" t="t" r="r" b="b"/>
              <a:pathLst>
                <a:path w="4906645" h="634">
                  <a:moveTo>
                    <a:pt x="0" y="0"/>
                  </a:moveTo>
                  <a:lnTo>
                    <a:pt x="4906645" y="126"/>
                  </a:lnTo>
                </a:path>
              </a:pathLst>
            </a:custGeom>
            <a:ln w="38100">
              <a:solidFill>
                <a:srgbClr val="000066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37503" y="4896612"/>
              <a:ext cx="2167128" cy="251764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32372" y="4994706"/>
              <a:ext cx="1977898" cy="232092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027546" y="4989944"/>
              <a:ext cx="1987550" cy="2330450"/>
            </a:xfrm>
            <a:custGeom>
              <a:avLst/>
              <a:gdLst/>
              <a:ahLst/>
              <a:cxnLst/>
              <a:rect l="l" t="t" r="r" b="b"/>
              <a:pathLst>
                <a:path w="1987550" h="2330450">
                  <a:moveTo>
                    <a:pt x="0" y="2330450"/>
                  </a:moveTo>
                  <a:lnTo>
                    <a:pt x="1987423" y="2330450"/>
                  </a:lnTo>
                  <a:lnTo>
                    <a:pt x="1987423" y="0"/>
                  </a:lnTo>
                  <a:lnTo>
                    <a:pt x="0" y="0"/>
                  </a:lnTo>
                  <a:lnTo>
                    <a:pt x="0" y="233045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09499" y="1259840"/>
            <a:ext cx="6650226" cy="6739666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466725" marR="2481580" indent="-342900">
              <a:lnSpc>
                <a:spcPts val="2160"/>
              </a:lnSpc>
              <a:spcBef>
                <a:spcPts val="375"/>
              </a:spcBef>
              <a:buFont typeface="Wingdings"/>
              <a:buChar char=""/>
              <a:tabLst>
                <a:tab pos="466725" algn="l"/>
                <a:tab pos="467359" algn="l"/>
              </a:tabLst>
            </a:pPr>
            <a:r>
              <a:rPr sz="20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Проект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ФООП</a:t>
            </a:r>
            <a:r>
              <a:rPr sz="2000" b="1" spc="-5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НОО</a:t>
            </a:r>
            <a:r>
              <a:rPr sz="2000" b="1" spc="-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разработан </a:t>
            </a:r>
            <a:r>
              <a:rPr sz="2000" spc="-52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ИСРО</a:t>
            </a:r>
            <a:r>
              <a:rPr sz="2000" spc="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-65" dirty="0">
                <a:solidFill>
                  <a:srgbClr val="003366"/>
                </a:solidFill>
                <a:latin typeface="Microsoft Sans Serif"/>
                <a:cs typeface="Microsoft Sans Serif"/>
              </a:rPr>
              <a:t>РАО</a:t>
            </a:r>
            <a:endParaRPr sz="20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3366"/>
              </a:buClr>
              <a:buFont typeface="Wingdings"/>
              <a:buChar char=""/>
            </a:pPr>
            <a:endParaRPr sz="1900" dirty="0">
              <a:latin typeface="Microsoft Sans Serif"/>
              <a:cs typeface="Microsoft Sans Serif"/>
            </a:endParaRPr>
          </a:p>
          <a:p>
            <a:pPr marL="466725" marR="1024890" indent="-342900">
              <a:lnSpc>
                <a:spcPts val="2160"/>
              </a:lnSpc>
              <a:buFont typeface="Wingdings"/>
              <a:buChar char=""/>
              <a:tabLst>
                <a:tab pos="466725" algn="l"/>
                <a:tab pos="467359" algn="l"/>
              </a:tabLst>
            </a:pPr>
            <a:r>
              <a:rPr sz="20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Проект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ФООП 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НОО </a:t>
            </a:r>
            <a:r>
              <a:rPr sz="2000" spc="-25" dirty="0">
                <a:solidFill>
                  <a:srgbClr val="003366"/>
                </a:solidFill>
                <a:latin typeface="Microsoft Sans Serif"/>
                <a:cs typeface="Microsoft Sans Serif"/>
              </a:rPr>
              <a:t>размещен </a:t>
            </a:r>
            <a:r>
              <a:rPr sz="20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на сайте </a:t>
            </a:r>
            <a:r>
              <a:rPr sz="200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regulation.gov.ru</a:t>
            </a:r>
            <a:r>
              <a:rPr sz="2000" spc="-3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66"/>
                </a:solidFill>
                <a:latin typeface="Microsoft Sans Serif"/>
                <a:cs typeface="Microsoft Sans Serif"/>
              </a:rPr>
              <a:t>(с</a:t>
            </a:r>
            <a:r>
              <a:rPr sz="20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 28.10.2022 </a:t>
            </a:r>
            <a:r>
              <a:rPr sz="20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по</a:t>
            </a:r>
            <a:r>
              <a:rPr sz="2000" spc="2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003366"/>
                </a:solidFill>
                <a:latin typeface="Microsoft Sans Serif"/>
                <a:cs typeface="Microsoft Sans Serif"/>
              </a:rPr>
              <a:t>11.11.2022)</a:t>
            </a:r>
            <a:endParaRPr sz="20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3366"/>
              </a:buClr>
              <a:buFont typeface="Wingdings"/>
              <a:buChar char=""/>
            </a:pPr>
            <a:endParaRPr sz="1900" dirty="0">
              <a:latin typeface="Microsoft Sans Serif"/>
              <a:cs typeface="Microsoft Sans Serif"/>
            </a:endParaRPr>
          </a:p>
          <a:p>
            <a:pPr marL="466725" marR="327660" indent="-342900">
              <a:lnSpc>
                <a:spcPts val="2160"/>
              </a:lnSpc>
              <a:buFont typeface="Wingdings"/>
              <a:buChar char=""/>
              <a:tabLst>
                <a:tab pos="466725" algn="l"/>
                <a:tab pos="467359" algn="l"/>
              </a:tabLst>
            </a:pPr>
            <a:r>
              <a:rPr sz="20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Проект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ФООП 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НОО </a:t>
            </a:r>
            <a:r>
              <a:rPr sz="20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рассмотрели </a:t>
            </a:r>
            <a:r>
              <a:rPr sz="20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на </a:t>
            </a:r>
            <a:r>
              <a:rPr sz="20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соответствие </a:t>
            </a:r>
            <a:r>
              <a:rPr sz="2000" spc="-52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-85" dirty="0">
                <a:solidFill>
                  <a:srgbClr val="003366"/>
                </a:solidFill>
                <a:latin typeface="Microsoft Sans Serif"/>
                <a:cs typeface="Microsoft Sans Serif"/>
              </a:rPr>
              <a:t>ФГОС</a:t>
            </a:r>
            <a:r>
              <a:rPr sz="2000" spc="1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НОО </a:t>
            </a:r>
            <a:r>
              <a:rPr sz="2000" dirty="0">
                <a:solidFill>
                  <a:srgbClr val="003366"/>
                </a:solidFill>
                <a:latin typeface="Microsoft Sans Serif"/>
                <a:cs typeface="Microsoft Sans Serif"/>
              </a:rPr>
              <a:t>и</a:t>
            </a:r>
            <a:r>
              <a:rPr sz="2000" spc="1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66"/>
                </a:solidFill>
                <a:latin typeface="Microsoft Sans Serif"/>
                <a:cs typeface="Microsoft Sans Serif"/>
              </a:rPr>
              <a:t>дали</a:t>
            </a:r>
            <a:r>
              <a:rPr sz="2000" spc="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положительные</a:t>
            </a:r>
            <a:r>
              <a:rPr sz="20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003366"/>
                </a:solidFill>
                <a:latin typeface="Microsoft Sans Serif"/>
                <a:cs typeface="Microsoft Sans Serif"/>
              </a:rPr>
              <a:t>заключения:</a:t>
            </a:r>
            <a:endParaRPr sz="2000" dirty="0">
              <a:latin typeface="Microsoft Sans Serif"/>
              <a:cs typeface="Microsoft Sans Serif"/>
            </a:endParaRPr>
          </a:p>
          <a:p>
            <a:pPr marL="626745" lvl="1" indent="-154940">
              <a:lnSpc>
                <a:spcPts val="2010"/>
              </a:lnSpc>
              <a:buChar char="-"/>
              <a:tabLst>
                <a:tab pos="627380" algn="l"/>
              </a:tabLst>
            </a:pPr>
            <a:r>
              <a:rPr sz="2000" dirty="0">
                <a:solidFill>
                  <a:srgbClr val="003366"/>
                </a:solidFill>
                <a:latin typeface="Microsoft Sans Serif"/>
                <a:cs typeface="Microsoft Sans Serif"/>
              </a:rPr>
              <a:t>3</a:t>
            </a:r>
            <a:r>
              <a:rPr sz="20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региональных</a:t>
            </a:r>
            <a:r>
              <a:rPr sz="2000" spc="-4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66"/>
                </a:solidFill>
                <a:latin typeface="Microsoft Sans Serif"/>
                <a:cs typeface="Microsoft Sans Serif"/>
              </a:rPr>
              <a:t>ОИВ;</a:t>
            </a:r>
            <a:endParaRPr sz="2000" dirty="0">
              <a:latin typeface="Microsoft Sans Serif"/>
              <a:cs typeface="Microsoft Sans Serif"/>
            </a:endParaRPr>
          </a:p>
          <a:p>
            <a:pPr marL="626745" lvl="1" indent="-154940">
              <a:lnSpc>
                <a:spcPts val="2160"/>
              </a:lnSpc>
              <a:buChar char="-"/>
              <a:tabLst>
                <a:tab pos="627380" algn="l"/>
              </a:tabLst>
            </a:pPr>
            <a:r>
              <a:rPr sz="2000" dirty="0">
                <a:solidFill>
                  <a:srgbClr val="003366"/>
                </a:solidFill>
                <a:latin typeface="Microsoft Sans Serif"/>
                <a:cs typeface="Microsoft Sans Serif"/>
              </a:rPr>
              <a:t>1 </a:t>
            </a:r>
            <a:r>
              <a:rPr sz="20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региональный</a:t>
            </a:r>
            <a:r>
              <a:rPr sz="2000" spc="-4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ИРО;</a:t>
            </a:r>
            <a:endParaRPr sz="2000" dirty="0">
              <a:latin typeface="Microsoft Sans Serif"/>
              <a:cs typeface="Microsoft Sans Serif"/>
            </a:endParaRPr>
          </a:p>
          <a:p>
            <a:pPr marL="696595" lvl="1" indent="-224790">
              <a:lnSpc>
                <a:spcPts val="2280"/>
              </a:lnSpc>
              <a:buChar char="-"/>
              <a:tabLst>
                <a:tab pos="696595" algn="l"/>
                <a:tab pos="697230" algn="l"/>
              </a:tabLst>
            </a:pPr>
            <a:r>
              <a:rPr sz="20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Российская</a:t>
            </a:r>
            <a:r>
              <a:rPr sz="2000" spc="-4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академия</a:t>
            </a:r>
            <a:r>
              <a:rPr sz="2000" spc="-2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образования</a:t>
            </a:r>
            <a:endParaRPr sz="2000" dirty="0">
              <a:latin typeface="Microsoft Sans Serif"/>
              <a:cs typeface="Microsoft Sans Serif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003366"/>
              </a:buClr>
              <a:buFont typeface="Microsoft Sans Serif"/>
              <a:buChar char="-"/>
            </a:pPr>
            <a:endParaRPr sz="1900" dirty="0">
              <a:latin typeface="Microsoft Sans Serif"/>
              <a:cs typeface="Microsoft Sans Serif"/>
            </a:endParaRPr>
          </a:p>
          <a:p>
            <a:pPr marL="466725" marR="5080" indent="-342900">
              <a:lnSpc>
                <a:spcPts val="2160"/>
              </a:lnSpc>
              <a:buFont typeface="Wingdings"/>
              <a:buChar char=""/>
              <a:tabLst>
                <a:tab pos="466725" algn="l"/>
                <a:tab pos="467359" algn="l"/>
              </a:tabLst>
            </a:pPr>
            <a:r>
              <a:rPr sz="20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Проект</a:t>
            </a:r>
            <a:r>
              <a:rPr sz="20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-50" dirty="0">
                <a:solidFill>
                  <a:srgbClr val="003366"/>
                </a:solidFill>
                <a:latin typeface="Microsoft Sans Serif"/>
                <a:cs typeface="Microsoft Sans Serif"/>
              </a:rPr>
              <a:t>ФООП</a:t>
            </a:r>
            <a:r>
              <a:rPr sz="20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 НОО </a:t>
            </a:r>
            <a:r>
              <a:rPr sz="20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рассмотрен</a:t>
            </a:r>
            <a:r>
              <a:rPr sz="2000" spc="-3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на</a:t>
            </a:r>
            <a:r>
              <a:rPr sz="2000" spc="1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заседании</a:t>
            </a:r>
            <a:r>
              <a:rPr sz="2000" spc="-3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-70" dirty="0">
                <a:solidFill>
                  <a:srgbClr val="003366"/>
                </a:solidFill>
                <a:latin typeface="Microsoft Sans Serif"/>
                <a:cs typeface="Microsoft Sans Serif"/>
              </a:rPr>
              <a:t>ФУМО </a:t>
            </a:r>
            <a:r>
              <a:rPr sz="2000" spc="-51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66"/>
                </a:solidFill>
                <a:latin typeface="Microsoft Sans Serif"/>
                <a:cs typeface="Microsoft Sans Serif"/>
              </a:rPr>
              <a:t>и</a:t>
            </a:r>
            <a:r>
              <a:rPr sz="2000" spc="1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рекомендован </a:t>
            </a:r>
            <a:r>
              <a:rPr sz="2000" spc="-125" dirty="0">
                <a:solidFill>
                  <a:srgbClr val="003366"/>
                </a:solidFill>
                <a:latin typeface="Microsoft Sans Serif"/>
                <a:cs typeface="Microsoft Sans Serif"/>
              </a:rPr>
              <a:t>к</a:t>
            </a:r>
            <a:r>
              <a:rPr sz="2000" spc="2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утверждению</a:t>
            </a:r>
            <a:endParaRPr sz="2000" dirty="0">
              <a:latin typeface="Microsoft Sans Serif"/>
              <a:cs typeface="Microsoft Sans Serif"/>
            </a:endParaRPr>
          </a:p>
          <a:p>
            <a:pPr marL="472440">
              <a:lnSpc>
                <a:spcPts val="2130"/>
              </a:lnSpc>
            </a:pPr>
            <a:r>
              <a:rPr sz="2000" spc="-30" dirty="0">
                <a:solidFill>
                  <a:srgbClr val="003366"/>
                </a:solidFill>
                <a:latin typeface="Microsoft Sans Serif"/>
                <a:cs typeface="Microsoft Sans Serif"/>
              </a:rPr>
              <a:t>(протокол</a:t>
            </a:r>
            <a:r>
              <a:rPr sz="20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003366"/>
                </a:solidFill>
                <a:latin typeface="Microsoft Sans Serif"/>
                <a:cs typeface="Microsoft Sans Serif"/>
              </a:rPr>
              <a:t>от</a:t>
            </a:r>
            <a:r>
              <a:rPr sz="2000" spc="1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14.11.2022</a:t>
            </a:r>
            <a:r>
              <a:rPr sz="20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150" dirty="0">
                <a:solidFill>
                  <a:srgbClr val="003366"/>
                </a:solidFill>
                <a:latin typeface="Microsoft Sans Serif"/>
                <a:cs typeface="Microsoft Sans Serif"/>
              </a:rPr>
              <a:t>№</a:t>
            </a:r>
            <a:r>
              <a:rPr sz="2000" spc="1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9/22)</a:t>
            </a:r>
            <a:endParaRPr sz="2000" dirty="0">
              <a:latin typeface="Microsoft Sans Serif"/>
              <a:cs typeface="Microsoft Sans Serif"/>
            </a:endParaRPr>
          </a:p>
          <a:p>
            <a:pPr marL="466725" indent="-343535">
              <a:lnSpc>
                <a:spcPts val="2280"/>
              </a:lnSpc>
              <a:spcBef>
                <a:spcPts val="1920"/>
              </a:spcBef>
              <a:buFont typeface="Wingdings"/>
              <a:buChar char=""/>
              <a:tabLst>
                <a:tab pos="466725" algn="l"/>
                <a:tab pos="467359" algn="l"/>
              </a:tabLst>
            </a:pP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ФООП</a:t>
            </a:r>
            <a:r>
              <a:rPr sz="2000" b="1" spc="-4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НОО</a:t>
            </a:r>
            <a:r>
              <a:rPr sz="2000" b="1" spc="-4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утверждена</a:t>
            </a:r>
            <a:endParaRPr sz="2000" dirty="0">
              <a:latin typeface="Arial"/>
              <a:cs typeface="Arial"/>
            </a:endParaRPr>
          </a:p>
          <a:p>
            <a:pPr marL="466725" marR="1778000">
              <a:lnSpc>
                <a:spcPts val="2160"/>
              </a:lnSpc>
              <a:spcBef>
                <a:spcPts val="155"/>
              </a:spcBef>
            </a:pP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приказом</a:t>
            </a:r>
            <a:r>
              <a:rPr sz="2000" b="1" spc="-5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Минпросвещения</a:t>
            </a:r>
            <a:r>
              <a:rPr sz="2000" b="1" spc="-6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3366"/>
                </a:solidFill>
                <a:latin typeface="Arial"/>
                <a:cs typeface="Arial"/>
              </a:rPr>
              <a:t>России </a:t>
            </a:r>
            <a:r>
              <a:rPr sz="2000" b="1" spc="-54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3366"/>
                </a:solidFill>
                <a:latin typeface="Arial"/>
                <a:cs typeface="Arial"/>
              </a:rPr>
              <a:t>от 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16</a:t>
            </a:r>
            <a:r>
              <a:rPr sz="2000" b="1" spc="-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ноября</a:t>
            </a:r>
            <a:r>
              <a:rPr sz="2000" b="1" spc="-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2022</a:t>
            </a:r>
            <a:r>
              <a:rPr sz="2000" b="1" spc="-2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00" dirty="0">
                <a:solidFill>
                  <a:srgbClr val="003366"/>
                </a:solidFill>
                <a:latin typeface="Arial"/>
                <a:cs typeface="Arial"/>
              </a:rPr>
              <a:t>г.</a:t>
            </a:r>
            <a:r>
              <a:rPr sz="2000" b="1" spc="-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№</a:t>
            </a:r>
            <a:r>
              <a:rPr sz="2000" b="1" spc="-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992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9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548ED4"/>
                </a:solidFill>
                <a:latin typeface="Arial"/>
                <a:cs typeface="Arial"/>
              </a:rPr>
              <a:t>https://edsoo.ru/Normativniedokumenti.htm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21310" y="7126944"/>
            <a:ext cx="8509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b="1" dirty="0">
                <a:solidFill>
                  <a:srgbClr val="A6A6A6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17144" y="53007"/>
            <a:ext cx="13456919" cy="7581265"/>
            <a:chOff x="-16827" y="0"/>
            <a:chExt cx="13456919" cy="75812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05224" y="0"/>
              <a:ext cx="9234551" cy="755903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0274935" cy="7548245"/>
            </a:xfrm>
            <a:custGeom>
              <a:avLst/>
              <a:gdLst/>
              <a:ahLst/>
              <a:cxnLst/>
              <a:rect l="l" t="t" r="r" b="b"/>
              <a:pathLst>
                <a:path w="10274935" h="7548245">
                  <a:moveTo>
                    <a:pt x="1068773" y="0"/>
                  </a:moveTo>
                  <a:lnTo>
                    <a:pt x="875884" y="0"/>
                  </a:lnTo>
                  <a:lnTo>
                    <a:pt x="0" y="8036"/>
                  </a:lnTo>
                  <a:lnTo>
                    <a:pt x="0" y="7547700"/>
                  </a:lnTo>
                  <a:lnTo>
                    <a:pt x="10274681" y="7547700"/>
                  </a:lnTo>
                  <a:lnTo>
                    <a:pt x="4546120" y="15879"/>
                  </a:lnTo>
                  <a:lnTo>
                    <a:pt x="3568070" y="15879"/>
                  </a:lnTo>
                  <a:lnTo>
                    <a:pt x="2663500" y="11516"/>
                  </a:lnTo>
                  <a:lnTo>
                    <a:pt x="1068773" y="0"/>
                  </a:lnTo>
                  <a:close/>
                </a:path>
                <a:path w="10274935" h="7548245">
                  <a:moveTo>
                    <a:pt x="4539742" y="7493"/>
                  </a:moveTo>
                  <a:lnTo>
                    <a:pt x="4281627" y="11517"/>
                  </a:lnTo>
                  <a:lnTo>
                    <a:pt x="3568070" y="15879"/>
                  </a:lnTo>
                  <a:lnTo>
                    <a:pt x="4546120" y="15879"/>
                  </a:lnTo>
                  <a:lnTo>
                    <a:pt x="4539742" y="74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7493"/>
              <a:ext cx="10274935" cy="7540625"/>
            </a:xfrm>
            <a:custGeom>
              <a:avLst/>
              <a:gdLst/>
              <a:ahLst/>
              <a:cxnLst/>
              <a:rect l="l" t="t" r="r" b="b"/>
              <a:pathLst>
                <a:path w="10274935" h="7540625">
                  <a:moveTo>
                    <a:pt x="4539742" y="0"/>
                  </a:moveTo>
                  <a:lnTo>
                    <a:pt x="10274681" y="7540207"/>
                  </a:lnTo>
                  <a:lnTo>
                    <a:pt x="0" y="7540207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876300" cy="8255"/>
            </a:xfrm>
            <a:custGeom>
              <a:avLst/>
              <a:gdLst/>
              <a:ahLst/>
              <a:cxnLst/>
              <a:rect l="l" t="t" r="r" b="b"/>
              <a:pathLst>
                <a:path w="876300" h="8255">
                  <a:moveTo>
                    <a:pt x="-12700" y="4018"/>
                  </a:moveTo>
                  <a:lnTo>
                    <a:pt x="888584" y="4018"/>
                  </a:lnTo>
                </a:path>
              </a:pathLst>
            </a:custGeom>
            <a:ln w="334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68773" y="0"/>
              <a:ext cx="3471545" cy="15875"/>
            </a:xfrm>
            <a:custGeom>
              <a:avLst/>
              <a:gdLst/>
              <a:ahLst/>
              <a:cxnLst/>
              <a:rect l="l" t="t" r="r" b="b"/>
              <a:pathLst>
                <a:path w="3471545" h="15875">
                  <a:moveTo>
                    <a:pt x="-12699" y="7939"/>
                  </a:moveTo>
                  <a:lnTo>
                    <a:pt x="3483668" y="7939"/>
                  </a:lnTo>
                </a:path>
              </a:pathLst>
            </a:custGeom>
            <a:ln w="412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5960" y="613664"/>
              <a:ext cx="15875" cy="5758180"/>
            </a:xfrm>
            <a:custGeom>
              <a:avLst/>
              <a:gdLst/>
              <a:ahLst/>
              <a:cxnLst/>
              <a:rect l="l" t="t" r="r" b="b"/>
              <a:pathLst>
                <a:path w="15875" h="5758180">
                  <a:moveTo>
                    <a:pt x="15773" y="5757824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54532" y="0"/>
            <a:ext cx="30219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55" dirty="0">
                <a:solidFill>
                  <a:srgbClr val="000066"/>
                </a:solidFill>
              </a:rPr>
              <a:t>ФООП</a:t>
            </a:r>
            <a:r>
              <a:rPr sz="4000" spc="80" dirty="0">
                <a:solidFill>
                  <a:srgbClr val="000066"/>
                </a:solidFill>
              </a:rPr>
              <a:t> </a:t>
            </a:r>
            <a:r>
              <a:rPr sz="4000" spc="75" dirty="0">
                <a:solidFill>
                  <a:srgbClr val="000066"/>
                </a:solidFill>
              </a:rPr>
              <a:t>ООО</a:t>
            </a:r>
            <a:endParaRPr sz="4000"/>
          </a:p>
        </p:txBody>
      </p:sp>
      <p:sp>
        <p:nvSpPr>
          <p:cNvPr id="11" name="object 11"/>
          <p:cNvSpPr/>
          <p:nvPr/>
        </p:nvSpPr>
        <p:spPr>
          <a:xfrm>
            <a:off x="359105" y="842137"/>
            <a:ext cx="4772660" cy="0"/>
          </a:xfrm>
          <a:custGeom>
            <a:avLst/>
            <a:gdLst/>
            <a:ahLst/>
            <a:cxnLst/>
            <a:rect l="l" t="t" r="r" b="b"/>
            <a:pathLst>
              <a:path w="4772660">
                <a:moveTo>
                  <a:pt x="0" y="0"/>
                </a:moveTo>
                <a:lnTo>
                  <a:pt x="4772075" y="0"/>
                </a:lnTo>
              </a:path>
            </a:pathLst>
          </a:custGeom>
          <a:ln w="38100">
            <a:solidFill>
              <a:srgbClr val="000066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9106" y="1141298"/>
            <a:ext cx="6663130" cy="5404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ts val="2280"/>
              </a:lnSpc>
              <a:spcBef>
                <a:spcPts val="10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Проект </a:t>
            </a:r>
            <a:r>
              <a:rPr sz="2000" b="1" spc="5" dirty="0">
                <a:solidFill>
                  <a:srgbClr val="003366"/>
                </a:solidFill>
                <a:latin typeface="Arial"/>
                <a:cs typeface="Arial"/>
              </a:rPr>
              <a:t>ФООП</a:t>
            </a:r>
            <a:r>
              <a:rPr sz="2000" b="1" spc="-6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3366"/>
                </a:solidFill>
                <a:latin typeface="Arial"/>
                <a:cs typeface="Arial"/>
              </a:rPr>
              <a:t>ООО</a:t>
            </a:r>
            <a:r>
              <a:rPr sz="2000" b="1" spc="-5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разработан</a:t>
            </a:r>
            <a:endParaRPr sz="2000" dirty="0">
              <a:latin typeface="Microsoft Sans Serif"/>
              <a:cs typeface="Microsoft Sans Serif"/>
            </a:endParaRPr>
          </a:p>
          <a:p>
            <a:pPr marL="354965">
              <a:lnSpc>
                <a:spcPts val="2280"/>
              </a:lnSpc>
            </a:pPr>
            <a:r>
              <a:rPr sz="20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ИСРО</a:t>
            </a:r>
            <a:r>
              <a:rPr sz="2000" spc="-2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-65" dirty="0">
                <a:solidFill>
                  <a:srgbClr val="003366"/>
                </a:solidFill>
                <a:latin typeface="Microsoft Sans Serif"/>
                <a:cs typeface="Microsoft Sans Serif"/>
              </a:rPr>
              <a:t>РАО</a:t>
            </a:r>
            <a:endParaRPr sz="20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 dirty="0">
              <a:latin typeface="Microsoft Sans Serif"/>
              <a:cs typeface="Microsoft Sans Serif"/>
            </a:endParaRPr>
          </a:p>
          <a:p>
            <a:pPr marL="354965" marR="1038225" indent="-342900">
              <a:lnSpc>
                <a:spcPts val="2160"/>
              </a:lnSpc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Проект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ФООП ООО </a:t>
            </a:r>
            <a:r>
              <a:rPr sz="2000" spc="-25" dirty="0">
                <a:solidFill>
                  <a:srgbClr val="003366"/>
                </a:solidFill>
                <a:latin typeface="Microsoft Sans Serif"/>
                <a:cs typeface="Microsoft Sans Serif"/>
              </a:rPr>
              <a:t>размещен </a:t>
            </a:r>
            <a:r>
              <a:rPr sz="20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на </a:t>
            </a:r>
            <a:r>
              <a:rPr sz="20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сайте </a:t>
            </a:r>
            <a:r>
              <a:rPr sz="20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regulation.gov.ru</a:t>
            </a:r>
            <a:r>
              <a:rPr sz="2000" spc="-3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66"/>
                </a:solidFill>
                <a:latin typeface="Microsoft Sans Serif"/>
                <a:cs typeface="Microsoft Sans Serif"/>
              </a:rPr>
              <a:t>(с</a:t>
            </a:r>
            <a:r>
              <a:rPr sz="20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 28.10.2022 </a:t>
            </a:r>
            <a:r>
              <a:rPr sz="20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по</a:t>
            </a:r>
            <a:r>
              <a:rPr sz="2000" spc="2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003366"/>
                </a:solidFill>
                <a:latin typeface="Microsoft Sans Serif"/>
                <a:cs typeface="Microsoft Sans Serif"/>
              </a:rPr>
              <a:t>11.11.2022)</a:t>
            </a:r>
            <a:endParaRPr sz="20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3366"/>
              </a:buClr>
              <a:buFont typeface="Wingdings"/>
              <a:buChar char=""/>
            </a:pPr>
            <a:endParaRPr sz="1900" dirty="0">
              <a:latin typeface="Microsoft Sans Serif"/>
              <a:cs typeface="Microsoft Sans Serif"/>
            </a:endParaRPr>
          </a:p>
          <a:p>
            <a:pPr marL="354965" marR="328295" indent="-342900">
              <a:lnSpc>
                <a:spcPts val="2160"/>
              </a:lnSpc>
              <a:spcBef>
                <a:spcPts val="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Проект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ФООП ООО </a:t>
            </a:r>
            <a:r>
              <a:rPr sz="20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рассмотрели </a:t>
            </a:r>
            <a:r>
              <a:rPr sz="20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на </a:t>
            </a:r>
            <a:r>
              <a:rPr sz="20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соответствие </a:t>
            </a:r>
            <a:r>
              <a:rPr sz="2000" spc="-52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-85" dirty="0">
                <a:solidFill>
                  <a:srgbClr val="003366"/>
                </a:solidFill>
                <a:latin typeface="Microsoft Sans Serif"/>
                <a:cs typeface="Microsoft Sans Serif"/>
              </a:rPr>
              <a:t>ФГОС</a:t>
            </a:r>
            <a:r>
              <a:rPr sz="2000" spc="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66"/>
                </a:solidFill>
                <a:latin typeface="Microsoft Sans Serif"/>
                <a:cs typeface="Microsoft Sans Serif"/>
              </a:rPr>
              <a:t>ООО</a:t>
            </a:r>
            <a:r>
              <a:rPr sz="20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66"/>
                </a:solidFill>
                <a:latin typeface="Microsoft Sans Serif"/>
                <a:cs typeface="Microsoft Sans Serif"/>
              </a:rPr>
              <a:t>и</a:t>
            </a:r>
            <a:r>
              <a:rPr sz="2000" spc="1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66"/>
                </a:solidFill>
                <a:latin typeface="Microsoft Sans Serif"/>
                <a:cs typeface="Microsoft Sans Serif"/>
              </a:rPr>
              <a:t>дали</a:t>
            </a:r>
            <a:r>
              <a:rPr sz="2000" spc="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положительные</a:t>
            </a:r>
            <a:r>
              <a:rPr sz="20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003366"/>
                </a:solidFill>
                <a:latin typeface="Microsoft Sans Serif"/>
                <a:cs typeface="Microsoft Sans Serif"/>
              </a:rPr>
              <a:t>заключения:</a:t>
            </a:r>
            <a:endParaRPr sz="2000" dirty="0">
              <a:latin typeface="Microsoft Sans Serif"/>
              <a:cs typeface="Microsoft Sans Serif"/>
            </a:endParaRPr>
          </a:p>
          <a:p>
            <a:pPr marL="515620" lvl="1" indent="-154305">
              <a:lnSpc>
                <a:spcPts val="2010"/>
              </a:lnSpc>
              <a:buChar char="-"/>
              <a:tabLst>
                <a:tab pos="515620" algn="l"/>
              </a:tabLst>
            </a:pPr>
            <a:r>
              <a:rPr sz="2000" dirty="0">
                <a:solidFill>
                  <a:srgbClr val="003366"/>
                </a:solidFill>
                <a:latin typeface="Microsoft Sans Serif"/>
                <a:cs typeface="Microsoft Sans Serif"/>
              </a:rPr>
              <a:t>3</a:t>
            </a:r>
            <a:r>
              <a:rPr sz="20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региональных</a:t>
            </a:r>
            <a:r>
              <a:rPr sz="2000" spc="-4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66"/>
                </a:solidFill>
                <a:latin typeface="Microsoft Sans Serif"/>
                <a:cs typeface="Microsoft Sans Serif"/>
              </a:rPr>
              <a:t>ОИВ;</a:t>
            </a:r>
            <a:endParaRPr sz="2000" dirty="0">
              <a:latin typeface="Microsoft Sans Serif"/>
              <a:cs typeface="Microsoft Sans Serif"/>
            </a:endParaRPr>
          </a:p>
          <a:p>
            <a:pPr marL="515620" lvl="1" indent="-154305">
              <a:lnSpc>
                <a:spcPts val="2160"/>
              </a:lnSpc>
              <a:buChar char="-"/>
              <a:tabLst>
                <a:tab pos="515620" algn="l"/>
              </a:tabLst>
            </a:pPr>
            <a:r>
              <a:rPr sz="2000" dirty="0">
                <a:solidFill>
                  <a:srgbClr val="003366"/>
                </a:solidFill>
                <a:latin typeface="Microsoft Sans Serif"/>
                <a:cs typeface="Microsoft Sans Serif"/>
              </a:rPr>
              <a:t>1 </a:t>
            </a:r>
            <a:r>
              <a:rPr sz="20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региональный</a:t>
            </a:r>
            <a:r>
              <a:rPr sz="2000" spc="-4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ИРО;</a:t>
            </a:r>
            <a:endParaRPr sz="2000" dirty="0">
              <a:latin typeface="Microsoft Sans Serif"/>
              <a:cs typeface="Microsoft Sans Serif"/>
            </a:endParaRPr>
          </a:p>
          <a:p>
            <a:pPr marL="585470" lvl="1" indent="-224790">
              <a:lnSpc>
                <a:spcPts val="2280"/>
              </a:lnSpc>
              <a:buChar char="-"/>
              <a:tabLst>
                <a:tab pos="585470" algn="l"/>
                <a:tab pos="586105" algn="l"/>
              </a:tabLst>
            </a:pPr>
            <a:r>
              <a:rPr sz="20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Российская</a:t>
            </a:r>
            <a:r>
              <a:rPr sz="2000" spc="-4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академия</a:t>
            </a:r>
            <a:r>
              <a:rPr sz="2000" spc="-3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образования</a:t>
            </a:r>
            <a:endParaRPr sz="2000" dirty="0">
              <a:latin typeface="Microsoft Sans Serif"/>
              <a:cs typeface="Microsoft Sans Serif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003366"/>
              </a:buClr>
              <a:buFont typeface="Microsoft Sans Serif"/>
              <a:buChar char="-"/>
            </a:pPr>
            <a:endParaRPr sz="1900" dirty="0">
              <a:latin typeface="Microsoft Sans Serif"/>
              <a:cs typeface="Microsoft Sans Serif"/>
            </a:endParaRPr>
          </a:p>
          <a:p>
            <a:pPr marL="354965" marR="5080" indent="-342900">
              <a:lnSpc>
                <a:spcPts val="2160"/>
              </a:lnSpc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Проект</a:t>
            </a:r>
            <a:r>
              <a:rPr sz="20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-50" dirty="0">
                <a:solidFill>
                  <a:srgbClr val="003366"/>
                </a:solidFill>
                <a:latin typeface="Microsoft Sans Serif"/>
                <a:cs typeface="Microsoft Sans Serif"/>
              </a:rPr>
              <a:t>ФООП</a:t>
            </a:r>
            <a:r>
              <a:rPr sz="20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66"/>
                </a:solidFill>
                <a:latin typeface="Microsoft Sans Serif"/>
                <a:cs typeface="Microsoft Sans Serif"/>
              </a:rPr>
              <a:t>ООО</a:t>
            </a:r>
            <a:r>
              <a:rPr sz="20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рассмотрен</a:t>
            </a:r>
            <a:r>
              <a:rPr sz="2000" spc="-2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на</a:t>
            </a:r>
            <a:r>
              <a:rPr sz="200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заседании</a:t>
            </a:r>
            <a:r>
              <a:rPr sz="2000" spc="-3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-70" dirty="0">
                <a:solidFill>
                  <a:srgbClr val="003366"/>
                </a:solidFill>
                <a:latin typeface="Microsoft Sans Serif"/>
                <a:cs typeface="Microsoft Sans Serif"/>
              </a:rPr>
              <a:t>ФУМО </a:t>
            </a:r>
            <a:r>
              <a:rPr sz="2000" spc="-51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66"/>
                </a:solidFill>
                <a:latin typeface="Microsoft Sans Serif"/>
                <a:cs typeface="Microsoft Sans Serif"/>
              </a:rPr>
              <a:t>и</a:t>
            </a:r>
            <a:r>
              <a:rPr sz="2000" spc="1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рекомендован </a:t>
            </a:r>
            <a:r>
              <a:rPr sz="2000" spc="-125" dirty="0">
                <a:solidFill>
                  <a:srgbClr val="003366"/>
                </a:solidFill>
                <a:latin typeface="Microsoft Sans Serif"/>
                <a:cs typeface="Microsoft Sans Serif"/>
              </a:rPr>
              <a:t>к</a:t>
            </a:r>
            <a:r>
              <a:rPr sz="2000" spc="2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утверждению</a:t>
            </a:r>
            <a:endParaRPr sz="2000" dirty="0">
              <a:latin typeface="Microsoft Sans Serif"/>
              <a:cs typeface="Microsoft Sans Serif"/>
            </a:endParaRPr>
          </a:p>
          <a:p>
            <a:pPr marL="361315">
              <a:lnSpc>
                <a:spcPts val="2130"/>
              </a:lnSpc>
            </a:pPr>
            <a:r>
              <a:rPr sz="2000" spc="-30" dirty="0">
                <a:solidFill>
                  <a:srgbClr val="003366"/>
                </a:solidFill>
                <a:latin typeface="Microsoft Sans Serif"/>
                <a:cs typeface="Microsoft Sans Serif"/>
              </a:rPr>
              <a:t>(протокол</a:t>
            </a:r>
            <a:r>
              <a:rPr sz="20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003366"/>
                </a:solidFill>
                <a:latin typeface="Microsoft Sans Serif"/>
                <a:cs typeface="Microsoft Sans Serif"/>
              </a:rPr>
              <a:t>от</a:t>
            </a:r>
            <a:r>
              <a:rPr sz="2000" spc="1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14.11.2022</a:t>
            </a:r>
            <a:r>
              <a:rPr sz="20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150" dirty="0">
                <a:solidFill>
                  <a:srgbClr val="003366"/>
                </a:solidFill>
                <a:latin typeface="Microsoft Sans Serif"/>
                <a:cs typeface="Microsoft Sans Serif"/>
              </a:rPr>
              <a:t>№</a:t>
            </a:r>
            <a:r>
              <a:rPr sz="2000" spc="1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9/22)</a:t>
            </a:r>
            <a:endParaRPr sz="2000" dirty="0">
              <a:latin typeface="Microsoft Sans Serif"/>
              <a:cs typeface="Microsoft Sans Serif"/>
            </a:endParaRPr>
          </a:p>
          <a:p>
            <a:pPr marL="355600" indent="-342900">
              <a:lnSpc>
                <a:spcPts val="2280"/>
              </a:lnSpc>
              <a:spcBef>
                <a:spcPts val="192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ФООП</a:t>
            </a:r>
            <a:r>
              <a:rPr sz="2000" b="1" spc="-5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ООО</a:t>
            </a:r>
            <a:r>
              <a:rPr sz="2000" b="1" spc="-5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утверждена</a:t>
            </a:r>
            <a:endParaRPr sz="2000" dirty="0">
              <a:latin typeface="Arial"/>
              <a:cs typeface="Arial"/>
            </a:endParaRPr>
          </a:p>
          <a:p>
            <a:pPr marL="354965" marR="1790700">
              <a:lnSpc>
                <a:spcPts val="2160"/>
              </a:lnSpc>
              <a:spcBef>
                <a:spcPts val="155"/>
              </a:spcBef>
            </a:pP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приказом</a:t>
            </a:r>
            <a:r>
              <a:rPr sz="2000" b="1" spc="-5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Минпросвещения</a:t>
            </a:r>
            <a:r>
              <a:rPr sz="2000" b="1" spc="-6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3366"/>
                </a:solidFill>
                <a:latin typeface="Arial"/>
                <a:cs typeface="Arial"/>
              </a:rPr>
              <a:t>России </a:t>
            </a:r>
            <a:r>
              <a:rPr sz="2000" b="1" spc="-54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3366"/>
                </a:solidFill>
                <a:latin typeface="Arial"/>
                <a:cs typeface="Arial"/>
              </a:rPr>
              <a:t>от 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16</a:t>
            </a:r>
            <a:r>
              <a:rPr sz="2000" b="1" spc="-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ноября</a:t>
            </a:r>
            <a:r>
              <a:rPr sz="2000" b="1" spc="-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2022</a:t>
            </a:r>
            <a:r>
              <a:rPr sz="2000" b="1" spc="-2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00" dirty="0">
                <a:solidFill>
                  <a:srgbClr val="003366"/>
                </a:solidFill>
                <a:latin typeface="Arial"/>
                <a:cs typeface="Arial"/>
              </a:rPr>
              <a:t>г.</a:t>
            </a:r>
            <a:r>
              <a:rPr sz="2000" b="1" spc="-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№</a:t>
            </a:r>
            <a:r>
              <a:rPr sz="2000" b="1" spc="-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993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027420" y="4893564"/>
            <a:ext cx="1841500" cy="2522220"/>
            <a:chOff x="6027420" y="4893564"/>
            <a:chExt cx="1841500" cy="252222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27420" y="4893564"/>
              <a:ext cx="1840992" cy="25222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10224" y="4982248"/>
              <a:ext cx="1676400" cy="234391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21310" y="7126944"/>
            <a:ext cx="8509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b="1" dirty="0">
                <a:solidFill>
                  <a:srgbClr val="A6A6A6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16827" y="0"/>
            <a:ext cx="13457555" cy="7581265"/>
            <a:chOff x="-16827" y="0"/>
            <a:chExt cx="13457555" cy="75812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86733" y="0"/>
              <a:ext cx="9853422" cy="755903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0274935" cy="7548245"/>
            </a:xfrm>
            <a:custGeom>
              <a:avLst/>
              <a:gdLst/>
              <a:ahLst/>
              <a:cxnLst/>
              <a:rect l="l" t="t" r="r" b="b"/>
              <a:pathLst>
                <a:path w="10274935" h="7548245">
                  <a:moveTo>
                    <a:pt x="1068773" y="0"/>
                  </a:moveTo>
                  <a:lnTo>
                    <a:pt x="875884" y="0"/>
                  </a:lnTo>
                  <a:lnTo>
                    <a:pt x="0" y="8036"/>
                  </a:lnTo>
                  <a:lnTo>
                    <a:pt x="0" y="7547700"/>
                  </a:lnTo>
                  <a:lnTo>
                    <a:pt x="10274681" y="7547700"/>
                  </a:lnTo>
                  <a:lnTo>
                    <a:pt x="4546120" y="15879"/>
                  </a:lnTo>
                  <a:lnTo>
                    <a:pt x="3568070" y="15879"/>
                  </a:lnTo>
                  <a:lnTo>
                    <a:pt x="2663500" y="11516"/>
                  </a:lnTo>
                  <a:lnTo>
                    <a:pt x="1068773" y="0"/>
                  </a:lnTo>
                  <a:close/>
                </a:path>
                <a:path w="10274935" h="7548245">
                  <a:moveTo>
                    <a:pt x="4539742" y="7493"/>
                  </a:moveTo>
                  <a:lnTo>
                    <a:pt x="4281627" y="11517"/>
                  </a:lnTo>
                  <a:lnTo>
                    <a:pt x="3568070" y="15879"/>
                  </a:lnTo>
                  <a:lnTo>
                    <a:pt x="4546120" y="15879"/>
                  </a:lnTo>
                  <a:lnTo>
                    <a:pt x="4539742" y="74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7493"/>
              <a:ext cx="10274935" cy="7540625"/>
            </a:xfrm>
            <a:custGeom>
              <a:avLst/>
              <a:gdLst/>
              <a:ahLst/>
              <a:cxnLst/>
              <a:rect l="l" t="t" r="r" b="b"/>
              <a:pathLst>
                <a:path w="10274935" h="7540625">
                  <a:moveTo>
                    <a:pt x="4539742" y="0"/>
                  </a:moveTo>
                  <a:lnTo>
                    <a:pt x="10274681" y="7540207"/>
                  </a:lnTo>
                  <a:lnTo>
                    <a:pt x="0" y="7540207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876300" cy="8255"/>
            </a:xfrm>
            <a:custGeom>
              <a:avLst/>
              <a:gdLst/>
              <a:ahLst/>
              <a:cxnLst/>
              <a:rect l="l" t="t" r="r" b="b"/>
              <a:pathLst>
                <a:path w="876300" h="8255">
                  <a:moveTo>
                    <a:pt x="-12700" y="4018"/>
                  </a:moveTo>
                  <a:lnTo>
                    <a:pt x="888584" y="4018"/>
                  </a:lnTo>
                </a:path>
              </a:pathLst>
            </a:custGeom>
            <a:ln w="334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68773" y="0"/>
              <a:ext cx="3471545" cy="15875"/>
            </a:xfrm>
            <a:custGeom>
              <a:avLst/>
              <a:gdLst/>
              <a:ahLst/>
              <a:cxnLst/>
              <a:rect l="l" t="t" r="r" b="b"/>
              <a:pathLst>
                <a:path w="3471545" h="15875">
                  <a:moveTo>
                    <a:pt x="-12699" y="7939"/>
                  </a:moveTo>
                  <a:lnTo>
                    <a:pt x="3483668" y="7939"/>
                  </a:lnTo>
                </a:path>
              </a:pathLst>
            </a:custGeom>
            <a:ln w="412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5960" y="613664"/>
              <a:ext cx="15875" cy="5758180"/>
            </a:xfrm>
            <a:custGeom>
              <a:avLst/>
              <a:gdLst/>
              <a:ahLst/>
              <a:cxnLst/>
              <a:rect l="l" t="t" r="r" b="b"/>
              <a:pathLst>
                <a:path w="15875" h="5758180">
                  <a:moveTo>
                    <a:pt x="15773" y="5757824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54532" y="0"/>
            <a:ext cx="29673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55" dirty="0">
                <a:solidFill>
                  <a:srgbClr val="000066"/>
                </a:solidFill>
              </a:rPr>
              <a:t>ФООП</a:t>
            </a:r>
            <a:r>
              <a:rPr sz="4000" spc="60" dirty="0">
                <a:solidFill>
                  <a:srgbClr val="000066"/>
                </a:solidFill>
              </a:rPr>
              <a:t> </a:t>
            </a:r>
            <a:r>
              <a:rPr sz="4000" spc="15" dirty="0">
                <a:solidFill>
                  <a:srgbClr val="000066"/>
                </a:solidFill>
              </a:rPr>
              <a:t>СОО</a:t>
            </a:r>
            <a:endParaRPr sz="4000"/>
          </a:p>
        </p:txBody>
      </p:sp>
      <p:sp>
        <p:nvSpPr>
          <p:cNvPr id="11" name="object 11"/>
          <p:cNvSpPr/>
          <p:nvPr/>
        </p:nvSpPr>
        <p:spPr>
          <a:xfrm>
            <a:off x="359105" y="842137"/>
            <a:ext cx="4772660" cy="0"/>
          </a:xfrm>
          <a:custGeom>
            <a:avLst/>
            <a:gdLst/>
            <a:ahLst/>
            <a:cxnLst/>
            <a:rect l="l" t="t" r="r" b="b"/>
            <a:pathLst>
              <a:path w="4772660">
                <a:moveTo>
                  <a:pt x="0" y="0"/>
                </a:moveTo>
                <a:lnTo>
                  <a:pt x="4772075" y="0"/>
                </a:lnTo>
              </a:path>
            </a:pathLst>
          </a:custGeom>
          <a:ln w="38100">
            <a:solidFill>
              <a:srgbClr val="000066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89026" y="1141298"/>
            <a:ext cx="6614795" cy="5269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ts val="2280"/>
              </a:lnSpc>
              <a:spcBef>
                <a:spcPts val="10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Проект</a:t>
            </a:r>
            <a:r>
              <a:rPr sz="20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b="1" spc="5" dirty="0">
                <a:solidFill>
                  <a:srgbClr val="003366"/>
                </a:solidFill>
                <a:latin typeface="Arial"/>
                <a:cs typeface="Arial"/>
              </a:rPr>
              <a:t>ФООП</a:t>
            </a:r>
            <a:r>
              <a:rPr sz="2000" b="1" spc="-6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3366"/>
                </a:solidFill>
                <a:latin typeface="Arial"/>
                <a:cs typeface="Arial"/>
              </a:rPr>
              <a:t>СОО</a:t>
            </a:r>
            <a:r>
              <a:rPr sz="2000" b="1" spc="-4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разработан</a:t>
            </a:r>
            <a:endParaRPr sz="2000">
              <a:latin typeface="Microsoft Sans Serif"/>
              <a:cs typeface="Microsoft Sans Serif"/>
            </a:endParaRPr>
          </a:p>
          <a:p>
            <a:pPr marL="354965">
              <a:lnSpc>
                <a:spcPts val="2280"/>
              </a:lnSpc>
            </a:pPr>
            <a:r>
              <a:rPr sz="20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ИСРО</a:t>
            </a:r>
            <a:r>
              <a:rPr sz="2000" spc="-2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-65" dirty="0">
                <a:solidFill>
                  <a:srgbClr val="003366"/>
                </a:solidFill>
                <a:latin typeface="Microsoft Sans Serif"/>
                <a:cs typeface="Microsoft Sans Serif"/>
              </a:rPr>
              <a:t>РАО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Microsoft Sans Serif"/>
              <a:cs typeface="Microsoft Sans Serif"/>
            </a:endParaRPr>
          </a:p>
          <a:p>
            <a:pPr marL="354965" marR="1019810" indent="-342900">
              <a:lnSpc>
                <a:spcPts val="2160"/>
              </a:lnSpc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Проект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ФООП </a:t>
            </a:r>
            <a:r>
              <a:rPr sz="2000" b="1" spc="-15" dirty="0">
                <a:solidFill>
                  <a:srgbClr val="003366"/>
                </a:solidFill>
                <a:latin typeface="Arial"/>
                <a:cs typeface="Arial"/>
              </a:rPr>
              <a:t>СОО </a:t>
            </a:r>
            <a:r>
              <a:rPr sz="2000" spc="-25" dirty="0">
                <a:solidFill>
                  <a:srgbClr val="003366"/>
                </a:solidFill>
                <a:latin typeface="Microsoft Sans Serif"/>
                <a:cs typeface="Microsoft Sans Serif"/>
              </a:rPr>
              <a:t>размещен </a:t>
            </a:r>
            <a:r>
              <a:rPr sz="20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на сайте </a:t>
            </a:r>
            <a:r>
              <a:rPr sz="200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regulation.gov.ru</a:t>
            </a:r>
            <a:r>
              <a:rPr sz="2000" spc="-3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66"/>
                </a:solidFill>
                <a:latin typeface="Microsoft Sans Serif"/>
                <a:cs typeface="Microsoft Sans Serif"/>
              </a:rPr>
              <a:t>(с</a:t>
            </a:r>
            <a:r>
              <a:rPr sz="20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 28.10.2022 </a:t>
            </a:r>
            <a:r>
              <a:rPr sz="20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по</a:t>
            </a:r>
            <a:r>
              <a:rPr sz="2000" spc="2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003366"/>
                </a:solidFill>
                <a:latin typeface="Microsoft Sans Serif"/>
                <a:cs typeface="Microsoft Sans Serif"/>
              </a:rPr>
              <a:t>11.11.2022)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3366"/>
              </a:buClr>
              <a:buFont typeface="Wingdings"/>
              <a:buChar char=""/>
            </a:pPr>
            <a:endParaRPr sz="1900">
              <a:latin typeface="Microsoft Sans Serif"/>
              <a:cs typeface="Microsoft Sans Serif"/>
            </a:endParaRPr>
          </a:p>
          <a:p>
            <a:pPr marL="354965" marR="329565" indent="-342900">
              <a:lnSpc>
                <a:spcPts val="2160"/>
              </a:lnSpc>
              <a:spcBef>
                <a:spcPts val="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Проект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ФООП </a:t>
            </a:r>
            <a:r>
              <a:rPr sz="2000" b="1" spc="-15" dirty="0">
                <a:solidFill>
                  <a:srgbClr val="003366"/>
                </a:solidFill>
                <a:latin typeface="Arial"/>
                <a:cs typeface="Arial"/>
              </a:rPr>
              <a:t>СОО </a:t>
            </a:r>
            <a:r>
              <a:rPr sz="20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рассмотрели </a:t>
            </a:r>
            <a:r>
              <a:rPr sz="20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на </a:t>
            </a:r>
            <a:r>
              <a:rPr sz="20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соответствие </a:t>
            </a:r>
            <a:r>
              <a:rPr sz="2000" spc="-52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-85" dirty="0">
                <a:solidFill>
                  <a:srgbClr val="003366"/>
                </a:solidFill>
                <a:latin typeface="Microsoft Sans Serif"/>
                <a:cs typeface="Microsoft Sans Serif"/>
              </a:rPr>
              <a:t>ФГОС</a:t>
            </a:r>
            <a:r>
              <a:rPr sz="2000" spc="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СОО</a:t>
            </a:r>
            <a:r>
              <a:rPr sz="20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66"/>
                </a:solidFill>
                <a:latin typeface="Microsoft Sans Serif"/>
                <a:cs typeface="Microsoft Sans Serif"/>
              </a:rPr>
              <a:t>и</a:t>
            </a:r>
            <a:r>
              <a:rPr sz="2000" spc="1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66"/>
                </a:solidFill>
                <a:latin typeface="Microsoft Sans Serif"/>
                <a:cs typeface="Microsoft Sans Serif"/>
              </a:rPr>
              <a:t>дали</a:t>
            </a:r>
            <a:r>
              <a:rPr sz="2000" spc="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положительные</a:t>
            </a:r>
            <a:r>
              <a:rPr sz="20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003366"/>
                </a:solidFill>
                <a:latin typeface="Microsoft Sans Serif"/>
                <a:cs typeface="Microsoft Sans Serif"/>
              </a:rPr>
              <a:t>заключения:</a:t>
            </a:r>
            <a:endParaRPr sz="2000">
              <a:latin typeface="Microsoft Sans Serif"/>
              <a:cs typeface="Microsoft Sans Serif"/>
            </a:endParaRPr>
          </a:p>
          <a:p>
            <a:pPr marL="515620" lvl="1" indent="-154305">
              <a:lnSpc>
                <a:spcPts val="2010"/>
              </a:lnSpc>
              <a:buChar char="-"/>
              <a:tabLst>
                <a:tab pos="515620" algn="l"/>
              </a:tabLst>
            </a:pPr>
            <a:r>
              <a:rPr sz="2000" dirty="0">
                <a:solidFill>
                  <a:srgbClr val="003366"/>
                </a:solidFill>
                <a:latin typeface="Microsoft Sans Serif"/>
                <a:cs typeface="Microsoft Sans Serif"/>
              </a:rPr>
              <a:t>2</a:t>
            </a:r>
            <a:r>
              <a:rPr sz="2000" spc="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региональных</a:t>
            </a:r>
            <a:r>
              <a:rPr sz="2000" spc="-4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66"/>
                </a:solidFill>
                <a:latin typeface="Microsoft Sans Serif"/>
                <a:cs typeface="Microsoft Sans Serif"/>
              </a:rPr>
              <a:t>ОИВ;</a:t>
            </a:r>
            <a:endParaRPr sz="2000">
              <a:latin typeface="Microsoft Sans Serif"/>
              <a:cs typeface="Microsoft Sans Serif"/>
            </a:endParaRPr>
          </a:p>
          <a:p>
            <a:pPr marL="515620" lvl="1" indent="-154305">
              <a:lnSpc>
                <a:spcPts val="2160"/>
              </a:lnSpc>
              <a:buChar char="-"/>
              <a:tabLst>
                <a:tab pos="515620" algn="l"/>
              </a:tabLst>
            </a:pPr>
            <a:r>
              <a:rPr sz="2000" dirty="0">
                <a:solidFill>
                  <a:srgbClr val="003366"/>
                </a:solidFill>
                <a:latin typeface="Microsoft Sans Serif"/>
                <a:cs typeface="Microsoft Sans Serif"/>
              </a:rPr>
              <a:t>1 </a:t>
            </a:r>
            <a:r>
              <a:rPr sz="20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региональный</a:t>
            </a:r>
            <a:r>
              <a:rPr sz="2000" spc="-4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ИРО;</a:t>
            </a:r>
            <a:endParaRPr sz="2000">
              <a:latin typeface="Microsoft Sans Serif"/>
              <a:cs typeface="Microsoft Sans Serif"/>
            </a:endParaRPr>
          </a:p>
          <a:p>
            <a:pPr marL="585470" lvl="1" indent="-224790">
              <a:lnSpc>
                <a:spcPts val="2280"/>
              </a:lnSpc>
              <a:buChar char="-"/>
              <a:tabLst>
                <a:tab pos="585470" algn="l"/>
                <a:tab pos="586105" algn="l"/>
              </a:tabLst>
            </a:pPr>
            <a:r>
              <a:rPr sz="20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Российская</a:t>
            </a:r>
            <a:r>
              <a:rPr sz="2000" spc="-4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академия</a:t>
            </a:r>
            <a:r>
              <a:rPr sz="2000" spc="-3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образования</a:t>
            </a:r>
            <a:endParaRPr sz="2000">
              <a:latin typeface="Microsoft Sans Serif"/>
              <a:cs typeface="Microsoft Sans Serif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003366"/>
              </a:buClr>
              <a:buFont typeface="Microsoft Sans Serif"/>
              <a:buChar char="-"/>
            </a:pPr>
            <a:endParaRPr sz="1900">
              <a:latin typeface="Microsoft Sans Serif"/>
              <a:cs typeface="Microsoft Sans Serif"/>
            </a:endParaRPr>
          </a:p>
          <a:p>
            <a:pPr marL="354965" marR="5080" indent="-342900">
              <a:lnSpc>
                <a:spcPts val="2160"/>
              </a:lnSpc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Проект</a:t>
            </a:r>
            <a:r>
              <a:rPr sz="20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-50" dirty="0">
                <a:solidFill>
                  <a:srgbClr val="003366"/>
                </a:solidFill>
                <a:latin typeface="Microsoft Sans Serif"/>
                <a:cs typeface="Microsoft Sans Serif"/>
              </a:rPr>
              <a:t>ФООП</a:t>
            </a:r>
            <a:r>
              <a:rPr sz="20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СОО</a:t>
            </a:r>
            <a:r>
              <a:rPr sz="20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3366"/>
                </a:solidFill>
                <a:latin typeface="Microsoft Sans Serif"/>
                <a:cs typeface="Microsoft Sans Serif"/>
              </a:rPr>
              <a:t>рассмотрен</a:t>
            </a:r>
            <a:r>
              <a:rPr sz="2000" spc="-2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на</a:t>
            </a:r>
            <a:r>
              <a:rPr sz="200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заседании</a:t>
            </a:r>
            <a:r>
              <a:rPr sz="2000" spc="-3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-70" dirty="0">
                <a:solidFill>
                  <a:srgbClr val="003366"/>
                </a:solidFill>
                <a:latin typeface="Microsoft Sans Serif"/>
                <a:cs typeface="Microsoft Sans Serif"/>
              </a:rPr>
              <a:t>ФУМО </a:t>
            </a:r>
            <a:r>
              <a:rPr sz="2000" spc="-51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66"/>
                </a:solidFill>
                <a:latin typeface="Microsoft Sans Serif"/>
                <a:cs typeface="Microsoft Sans Serif"/>
              </a:rPr>
              <a:t>и</a:t>
            </a:r>
            <a:r>
              <a:rPr sz="2000" spc="1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рекомендован </a:t>
            </a:r>
            <a:r>
              <a:rPr sz="2000" spc="-125" dirty="0">
                <a:solidFill>
                  <a:srgbClr val="003366"/>
                </a:solidFill>
                <a:latin typeface="Microsoft Sans Serif"/>
                <a:cs typeface="Microsoft Sans Serif"/>
              </a:rPr>
              <a:t>к</a:t>
            </a:r>
            <a:r>
              <a:rPr sz="2000" spc="20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утверждению</a:t>
            </a:r>
            <a:endParaRPr sz="2000">
              <a:latin typeface="Microsoft Sans Serif"/>
              <a:cs typeface="Microsoft Sans Serif"/>
            </a:endParaRPr>
          </a:p>
          <a:p>
            <a:pPr marL="361315">
              <a:lnSpc>
                <a:spcPts val="2130"/>
              </a:lnSpc>
            </a:pPr>
            <a:r>
              <a:rPr sz="2000" spc="-30" dirty="0">
                <a:solidFill>
                  <a:srgbClr val="003366"/>
                </a:solidFill>
                <a:latin typeface="Microsoft Sans Serif"/>
                <a:cs typeface="Microsoft Sans Serif"/>
              </a:rPr>
              <a:t>(протокол</a:t>
            </a:r>
            <a:r>
              <a:rPr sz="20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003366"/>
                </a:solidFill>
                <a:latin typeface="Microsoft Sans Serif"/>
                <a:cs typeface="Microsoft Sans Serif"/>
              </a:rPr>
              <a:t>от</a:t>
            </a:r>
            <a:r>
              <a:rPr sz="2000" spc="1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003366"/>
                </a:solidFill>
                <a:latin typeface="Microsoft Sans Serif"/>
                <a:cs typeface="Microsoft Sans Serif"/>
              </a:rPr>
              <a:t>21.11.2022</a:t>
            </a:r>
            <a:r>
              <a:rPr sz="2000" spc="-1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150" dirty="0">
                <a:solidFill>
                  <a:srgbClr val="003366"/>
                </a:solidFill>
                <a:latin typeface="Microsoft Sans Serif"/>
                <a:cs typeface="Microsoft Sans Serif"/>
              </a:rPr>
              <a:t>№</a:t>
            </a:r>
            <a:r>
              <a:rPr sz="2000" spc="15" dirty="0">
                <a:solidFill>
                  <a:srgbClr val="003366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003366"/>
                </a:solidFill>
                <a:latin typeface="Microsoft Sans Serif"/>
                <a:cs typeface="Microsoft Sans Serif"/>
              </a:rPr>
              <a:t>10/22)</a:t>
            </a:r>
            <a:endParaRPr sz="2000">
              <a:latin typeface="Microsoft Sans Serif"/>
              <a:cs typeface="Microsoft Sans Serif"/>
            </a:endParaRPr>
          </a:p>
          <a:p>
            <a:pPr marL="355600" indent="-342900">
              <a:lnSpc>
                <a:spcPts val="2280"/>
              </a:lnSpc>
              <a:spcBef>
                <a:spcPts val="192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ФООП</a:t>
            </a:r>
            <a:r>
              <a:rPr sz="2000" b="1" spc="-4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3366"/>
                </a:solidFill>
                <a:latin typeface="Arial"/>
                <a:cs typeface="Arial"/>
              </a:rPr>
              <a:t>СОО</a:t>
            </a:r>
            <a:r>
              <a:rPr sz="2000" b="1" spc="-5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утверждена</a:t>
            </a:r>
            <a:endParaRPr sz="2000">
              <a:latin typeface="Arial"/>
              <a:cs typeface="Arial"/>
            </a:endParaRPr>
          </a:p>
          <a:p>
            <a:pPr marL="354965" marR="1772285">
              <a:lnSpc>
                <a:spcPts val="2160"/>
              </a:lnSpc>
              <a:spcBef>
                <a:spcPts val="155"/>
              </a:spcBef>
            </a:pP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приказом</a:t>
            </a:r>
            <a:r>
              <a:rPr sz="2000" b="1" spc="-5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Минпросвещения</a:t>
            </a:r>
            <a:r>
              <a:rPr sz="2000" b="1" spc="-6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3366"/>
                </a:solidFill>
                <a:latin typeface="Arial"/>
                <a:cs typeface="Arial"/>
              </a:rPr>
              <a:t>России </a:t>
            </a:r>
            <a:r>
              <a:rPr sz="2000" b="1" spc="-54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3366"/>
                </a:solidFill>
                <a:latin typeface="Arial"/>
                <a:cs typeface="Arial"/>
              </a:rPr>
              <a:t>от 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23</a:t>
            </a:r>
            <a:r>
              <a:rPr sz="2000" b="1" spc="-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ноября</a:t>
            </a:r>
            <a:r>
              <a:rPr sz="2000" b="1" spc="-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2022</a:t>
            </a:r>
            <a:r>
              <a:rPr sz="2000" b="1" spc="-2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00" dirty="0">
                <a:solidFill>
                  <a:srgbClr val="003366"/>
                </a:solidFill>
                <a:latin typeface="Arial"/>
                <a:cs typeface="Arial"/>
              </a:rPr>
              <a:t>г.</a:t>
            </a:r>
            <a:r>
              <a:rPr sz="2000" b="1" spc="-1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№</a:t>
            </a:r>
            <a:r>
              <a:rPr sz="2000" b="1" spc="-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1014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716523" y="4695444"/>
            <a:ext cx="1918970" cy="2705100"/>
            <a:chOff x="5716523" y="4695444"/>
            <a:chExt cx="1918970" cy="270510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6523" y="4695444"/>
              <a:ext cx="1918716" cy="27051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00343" y="4786045"/>
              <a:ext cx="1752600" cy="2522982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61620" y="6726457"/>
            <a:ext cx="5306060" cy="30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b="1" spc="-5" dirty="0">
                <a:solidFill>
                  <a:srgbClr val="548ED4"/>
                </a:solidFill>
                <a:latin typeface="Arial"/>
                <a:cs typeface="Arial"/>
              </a:rPr>
              <a:t>https://edsoo.ru/Normativniedokumenti.htm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3927475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8" t="28869" r="2134"/>
          <a:stretch/>
        </p:blipFill>
        <p:spPr>
          <a:xfrm>
            <a:off x="4127501" y="657226"/>
            <a:ext cx="3947676" cy="49529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" t="23194"/>
          <a:stretch/>
        </p:blipFill>
        <p:spPr>
          <a:xfrm>
            <a:off x="26696" y="85919"/>
            <a:ext cx="3886746" cy="57529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00" y="336144"/>
            <a:ext cx="3784011" cy="559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0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" t="10959" r="4369" b="24459"/>
          <a:stretch/>
        </p:blipFill>
        <p:spPr bwMode="auto">
          <a:xfrm>
            <a:off x="698500" y="962025"/>
            <a:ext cx="4191000" cy="621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4" r="4299" b="22310"/>
          <a:stretch/>
        </p:blipFill>
        <p:spPr>
          <a:xfrm>
            <a:off x="6108700" y="953666"/>
            <a:ext cx="4470366" cy="600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72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354" y="732028"/>
            <a:ext cx="15875" cy="5758180"/>
          </a:xfrm>
          <a:custGeom>
            <a:avLst/>
            <a:gdLst/>
            <a:ahLst/>
            <a:cxnLst/>
            <a:rect l="l" t="t" r="r" b="b"/>
            <a:pathLst>
              <a:path w="15875" h="5758180">
                <a:moveTo>
                  <a:pt x="15773" y="5757798"/>
                </a:moveTo>
                <a:lnTo>
                  <a:pt x="0" y="0"/>
                </a:lnTo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9499" y="960374"/>
            <a:ext cx="12125325" cy="635"/>
          </a:xfrm>
          <a:custGeom>
            <a:avLst/>
            <a:gdLst/>
            <a:ahLst/>
            <a:cxnLst/>
            <a:rect l="l" t="t" r="r" b="b"/>
            <a:pathLst>
              <a:path w="12125325" h="634">
                <a:moveTo>
                  <a:pt x="0" y="0"/>
                </a:moveTo>
                <a:lnTo>
                  <a:pt x="12125325" y="126"/>
                </a:lnTo>
              </a:path>
            </a:pathLst>
          </a:custGeom>
          <a:ln w="38100">
            <a:solidFill>
              <a:srgbClr val="000066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56048" y="1413383"/>
            <a:ext cx="4314190" cy="3547110"/>
          </a:xfrm>
          <a:custGeom>
            <a:avLst/>
            <a:gdLst/>
            <a:ahLst/>
            <a:cxnLst/>
            <a:rect l="l" t="t" r="r" b="b"/>
            <a:pathLst>
              <a:path w="4314190" h="3547110">
                <a:moveTo>
                  <a:pt x="0" y="1773428"/>
                </a:moveTo>
                <a:lnTo>
                  <a:pt x="794765" y="0"/>
                </a:lnTo>
                <a:lnTo>
                  <a:pt x="3519297" y="0"/>
                </a:lnTo>
                <a:lnTo>
                  <a:pt x="4314062" y="1773428"/>
                </a:lnTo>
                <a:lnTo>
                  <a:pt x="3519297" y="3546856"/>
                </a:lnTo>
                <a:lnTo>
                  <a:pt x="794765" y="3546856"/>
                </a:lnTo>
                <a:lnTo>
                  <a:pt x="0" y="1773428"/>
                </a:lnTo>
                <a:close/>
              </a:path>
            </a:pathLst>
          </a:custGeom>
          <a:ln w="12700">
            <a:solidFill>
              <a:srgbClr val="416F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22926" y="1897507"/>
            <a:ext cx="3068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60" dirty="0">
                <a:solidFill>
                  <a:srgbClr val="5294CF"/>
                </a:solidFill>
                <a:latin typeface="Arial"/>
                <a:cs typeface="Arial"/>
              </a:rPr>
              <a:t>содержательныйраздел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43678" y="2630551"/>
            <a:ext cx="2988310" cy="2099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371475" indent="-287020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700" spc="-5" dirty="0">
                <a:latin typeface="Microsoft Sans Serif"/>
                <a:cs typeface="Microsoft Sans Serif"/>
              </a:rPr>
              <a:t>федеральные </a:t>
            </a:r>
            <a:r>
              <a:rPr sz="1700" spc="-10" dirty="0">
                <a:latin typeface="Microsoft Sans Serif"/>
                <a:cs typeface="Microsoft Sans Serif"/>
              </a:rPr>
              <a:t>рабочие </a:t>
            </a:r>
            <a:r>
              <a:rPr sz="1700" spc="-440" dirty="0">
                <a:latin typeface="Microsoft Sans Serif"/>
                <a:cs typeface="Microsoft Sans Serif"/>
              </a:rPr>
              <a:t> </a:t>
            </a:r>
            <a:r>
              <a:rPr sz="1700" spc="-15" dirty="0">
                <a:latin typeface="Microsoft Sans Serif"/>
                <a:cs typeface="Microsoft Sans Serif"/>
              </a:rPr>
              <a:t>программы</a:t>
            </a:r>
            <a:r>
              <a:rPr sz="1700" spc="10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учебных</a:t>
            </a:r>
            <a:endParaRPr sz="1700">
              <a:latin typeface="Microsoft Sans Serif"/>
              <a:cs typeface="Microsoft Sans Serif"/>
            </a:endParaRPr>
          </a:p>
          <a:p>
            <a:pPr marL="299085">
              <a:lnSpc>
                <a:spcPct val="100000"/>
              </a:lnSpc>
            </a:pPr>
            <a:r>
              <a:rPr sz="1700" spc="-20" dirty="0">
                <a:latin typeface="Microsoft Sans Serif"/>
                <a:cs typeface="Microsoft Sans Serif"/>
              </a:rPr>
              <a:t>предметов;</a:t>
            </a:r>
            <a:endParaRPr sz="1700">
              <a:latin typeface="Microsoft Sans Serif"/>
              <a:cs typeface="Microsoft Sans Serif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700" spc="-15" dirty="0">
                <a:latin typeface="Microsoft Sans Serif"/>
                <a:cs typeface="Microsoft Sans Serif"/>
              </a:rPr>
              <a:t>программа </a:t>
            </a:r>
            <a:r>
              <a:rPr sz="1700" spc="-10" dirty="0">
                <a:latin typeface="Microsoft Sans Serif"/>
                <a:cs typeface="Microsoft Sans Serif"/>
              </a:rPr>
              <a:t>формирования </a:t>
            </a:r>
            <a:r>
              <a:rPr sz="1700" spc="-440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универсальных</a:t>
            </a:r>
            <a:r>
              <a:rPr sz="1700" spc="35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учебных </a:t>
            </a:r>
            <a:r>
              <a:rPr sz="1700" spc="-5" dirty="0">
                <a:latin typeface="Microsoft Sans Serif"/>
                <a:cs typeface="Microsoft Sans Serif"/>
              </a:rPr>
              <a:t> действий</a:t>
            </a:r>
            <a:r>
              <a:rPr sz="1700" spc="-1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у</a:t>
            </a:r>
            <a:r>
              <a:rPr sz="1700" spc="5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обучающихся;</a:t>
            </a:r>
            <a:endParaRPr sz="17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700" spc="-5" dirty="0">
                <a:latin typeface="Microsoft Sans Serif"/>
                <a:cs typeface="Microsoft Sans Serif"/>
              </a:rPr>
              <a:t>федеральная</a:t>
            </a:r>
            <a:r>
              <a:rPr sz="1700" spc="-50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рабочая</a:t>
            </a:r>
            <a:endParaRPr sz="1700">
              <a:latin typeface="Microsoft Sans Serif"/>
              <a:cs typeface="Microsoft Sans Serif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700" spc="-15" dirty="0">
                <a:latin typeface="Microsoft Sans Serif"/>
                <a:cs typeface="Microsoft Sans Serif"/>
              </a:rPr>
              <a:t>программа</a:t>
            </a:r>
            <a:r>
              <a:rPr sz="1700" spc="-5" dirty="0">
                <a:latin typeface="Microsoft Sans Serif"/>
                <a:cs typeface="Microsoft Sans Serif"/>
              </a:rPr>
              <a:t> </a:t>
            </a:r>
            <a:r>
              <a:rPr sz="1700" spc="-15" dirty="0">
                <a:latin typeface="Microsoft Sans Serif"/>
                <a:cs typeface="Microsoft Sans Serif"/>
              </a:rPr>
              <a:t>воспитания</a:t>
            </a:r>
            <a:endParaRPr sz="170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21639" y="1960118"/>
            <a:ext cx="4143375" cy="3645535"/>
            <a:chOff x="821639" y="1960118"/>
            <a:chExt cx="4143375" cy="3645535"/>
          </a:xfrm>
        </p:grpSpPr>
        <p:sp>
          <p:nvSpPr>
            <p:cNvPr id="8" name="object 8"/>
            <p:cNvSpPr/>
            <p:nvPr/>
          </p:nvSpPr>
          <p:spPr>
            <a:xfrm>
              <a:off x="827989" y="1966468"/>
              <a:ext cx="4130675" cy="3632835"/>
            </a:xfrm>
            <a:custGeom>
              <a:avLst/>
              <a:gdLst/>
              <a:ahLst/>
              <a:cxnLst/>
              <a:rect l="l" t="t" r="r" b="b"/>
              <a:pathLst>
                <a:path w="4130675" h="3632835">
                  <a:moveTo>
                    <a:pt x="3316528" y="0"/>
                  </a:moveTo>
                  <a:lnTo>
                    <a:pt x="813993" y="0"/>
                  </a:lnTo>
                  <a:lnTo>
                    <a:pt x="0" y="1816227"/>
                  </a:lnTo>
                  <a:lnTo>
                    <a:pt x="813993" y="3632580"/>
                  </a:lnTo>
                  <a:lnTo>
                    <a:pt x="3316528" y="3632580"/>
                  </a:lnTo>
                  <a:lnTo>
                    <a:pt x="4130598" y="1816227"/>
                  </a:lnTo>
                  <a:lnTo>
                    <a:pt x="33165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7989" y="1966468"/>
              <a:ext cx="4130675" cy="3632835"/>
            </a:xfrm>
            <a:custGeom>
              <a:avLst/>
              <a:gdLst/>
              <a:ahLst/>
              <a:cxnLst/>
              <a:rect l="l" t="t" r="r" b="b"/>
              <a:pathLst>
                <a:path w="4130675" h="3632835">
                  <a:moveTo>
                    <a:pt x="0" y="1816227"/>
                  </a:moveTo>
                  <a:lnTo>
                    <a:pt x="813993" y="0"/>
                  </a:lnTo>
                  <a:lnTo>
                    <a:pt x="3316528" y="0"/>
                  </a:lnTo>
                  <a:lnTo>
                    <a:pt x="4130598" y="1816227"/>
                  </a:lnTo>
                  <a:lnTo>
                    <a:pt x="3316528" y="3632580"/>
                  </a:lnTo>
                  <a:lnTo>
                    <a:pt x="813993" y="3632580"/>
                  </a:lnTo>
                  <a:lnTo>
                    <a:pt x="0" y="1816227"/>
                  </a:lnTo>
                  <a:close/>
                </a:path>
              </a:pathLst>
            </a:custGeom>
            <a:ln w="12698">
              <a:solidFill>
                <a:srgbClr val="416F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385697" y="2281174"/>
            <a:ext cx="2923540" cy="271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9745">
              <a:lnSpc>
                <a:spcPct val="100000"/>
              </a:lnSpc>
              <a:spcBef>
                <a:spcPts val="100"/>
              </a:spcBef>
            </a:pPr>
            <a:r>
              <a:rPr sz="2400" b="1" spc="-290" dirty="0">
                <a:solidFill>
                  <a:srgbClr val="5294CF"/>
                </a:solidFill>
                <a:latin typeface="Arial"/>
                <a:cs typeface="Arial"/>
              </a:rPr>
              <a:t>ц</a:t>
            </a:r>
            <a:r>
              <a:rPr sz="2400" b="1" spc="-295" dirty="0">
                <a:solidFill>
                  <a:srgbClr val="5294CF"/>
                </a:solidFill>
                <a:latin typeface="Arial"/>
                <a:cs typeface="Arial"/>
              </a:rPr>
              <a:t>е</a:t>
            </a:r>
            <a:r>
              <a:rPr sz="2400" b="1" spc="-290" dirty="0">
                <a:solidFill>
                  <a:srgbClr val="5294CF"/>
                </a:solidFill>
                <a:latin typeface="Arial"/>
                <a:cs typeface="Arial"/>
              </a:rPr>
              <a:t>л</a:t>
            </a:r>
            <a:r>
              <a:rPr sz="2400" b="1" spc="-295" dirty="0">
                <a:solidFill>
                  <a:srgbClr val="5294CF"/>
                </a:solidFill>
                <a:latin typeface="Arial"/>
                <a:cs typeface="Arial"/>
              </a:rPr>
              <a:t>е</a:t>
            </a:r>
            <a:r>
              <a:rPr sz="2400" b="1" spc="-290" dirty="0">
                <a:solidFill>
                  <a:srgbClr val="5294CF"/>
                </a:solidFill>
                <a:latin typeface="Arial"/>
                <a:cs typeface="Arial"/>
              </a:rPr>
              <a:t>во</a:t>
            </a:r>
            <a:r>
              <a:rPr sz="2400" b="1" dirty="0">
                <a:solidFill>
                  <a:srgbClr val="5294CF"/>
                </a:solidFill>
                <a:latin typeface="Arial"/>
                <a:cs typeface="Arial"/>
              </a:rPr>
              <a:t>й</a:t>
            </a:r>
            <a:r>
              <a:rPr sz="2400" b="1" spc="-370" dirty="0">
                <a:solidFill>
                  <a:srgbClr val="5294CF"/>
                </a:solidFill>
                <a:latin typeface="Arial"/>
                <a:cs typeface="Arial"/>
              </a:rPr>
              <a:t> </a:t>
            </a:r>
            <a:r>
              <a:rPr sz="2400" b="1" spc="-100" dirty="0">
                <a:solidFill>
                  <a:srgbClr val="5294CF"/>
                </a:solidFill>
                <a:latin typeface="Arial"/>
                <a:cs typeface="Arial"/>
              </a:rPr>
              <a:t>ра</a:t>
            </a:r>
            <a:r>
              <a:rPr sz="2400" b="1" spc="-105" dirty="0">
                <a:solidFill>
                  <a:srgbClr val="5294CF"/>
                </a:solidFill>
                <a:latin typeface="Arial"/>
                <a:cs typeface="Arial"/>
              </a:rPr>
              <a:t>з</a:t>
            </a:r>
            <a:r>
              <a:rPr sz="2400" b="1" spc="-100" dirty="0">
                <a:solidFill>
                  <a:srgbClr val="5294CF"/>
                </a:solidFill>
                <a:latin typeface="Arial"/>
                <a:cs typeface="Arial"/>
              </a:rPr>
              <a:t>де</a:t>
            </a:r>
            <a:r>
              <a:rPr sz="2400" b="1" dirty="0">
                <a:solidFill>
                  <a:srgbClr val="5294CF"/>
                </a:solidFill>
                <a:latin typeface="Arial"/>
                <a:cs typeface="Arial"/>
              </a:rPr>
              <a:t>л</a:t>
            </a:r>
            <a:endParaRPr sz="2400">
              <a:latin typeface="Arial"/>
              <a:cs typeface="Arial"/>
            </a:endParaRPr>
          </a:p>
          <a:p>
            <a:pPr marL="299085" indent="-287020" algn="just">
              <a:lnSpc>
                <a:spcPct val="100000"/>
              </a:lnSpc>
              <a:spcBef>
                <a:spcPts val="1935"/>
              </a:spcBef>
              <a:buFont typeface="Wingdings"/>
              <a:buChar char=""/>
              <a:tabLst>
                <a:tab pos="299720" algn="l"/>
              </a:tabLst>
            </a:pPr>
            <a:r>
              <a:rPr sz="1700" spc="-10" dirty="0">
                <a:latin typeface="Microsoft Sans Serif"/>
                <a:cs typeface="Microsoft Sans Serif"/>
              </a:rPr>
              <a:t>пояснительная</a:t>
            </a:r>
            <a:r>
              <a:rPr sz="1700" spc="-15" dirty="0">
                <a:latin typeface="Microsoft Sans Serif"/>
                <a:cs typeface="Microsoft Sans Serif"/>
              </a:rPr>
              <a:t> </a:t>
            </a:r>
            <a:r>
              <a:rPr sz="1700" spc="-25" dirty="0">
                <a:latin typeface="Microsoft Sans Serif"/>
                <a:cs typeface="Microsoft Sans Serif"/>
              </a:rPr>
              <a:t>записка;</a:t>
            </a:r>
            <a:endParaRPr sz="1700">
              <a:latin typeface="Microsoft Sans Serif"/>
              <a:cs typeface="Microsoft Sans Serif"/>
            </a:endParaRPr>
          </a:p>
          <a:p>
            <a:pPr marL="299085" marR="60325" indent="-287020" algn="just">
              <a:lnSpc>
                <a:spcPct val="100000"/>
              </a:lnSpc>
              <a:buFont typeface="Wingdings"/>
              <a:buChar char=""/>
              <a:tabLst>
                <a:tab pos="299720" algn="l"/>
              </a:tabLst>
            </a:pPr>
            <a:r>
              <a:rPr sz="1700" spc="-15" dirty="0">
                <a:latin typeface="Microsoft Sans Serif"/>
                <a:cs typeface="Microsoft Sans Serif"/>
              </a:rPr>
              <a:t>планируемые </a:t>
            </a:r>
            <a:r>
              <a:rPr sz="1700" spc="-40" dirty="0">
                <a:latin typeface="Microsoft Sans Serif"/>
                <a:cs typeface="Microsoft Sans Serif"/>
              </a:rPr>
              <a:t>результаты </a:t>
            </a:r>
            <a:r>
              <a:rPr sz="1700" spc="-440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освоения обучающимися </a:t>
            </a:r>
            <a:r>
              <a:rPr sz="1700" spc="-440" dirty="0">
                <a:latin typeface="Microsoft Sans Serif"/>
                <a:cs typeface="Microsoft Sans Serif"/>
              </a:rPr>
              <a:t> </a:t>
            </a:r>
            <a:r>
              <a:rPr sz="1700" spc="-35" dirty="0">
                <a:latin typeface="Microsoft Sans Serif"/>
                <a:cs typeface="Microsoft Sans Serif"/>
              </a:rPr>
              <a:t>ФООП;</a:t>
            </a:r>
            <a:endParaRPr sz="1700">
              <a:latin typeface="Microsoft Sans Serif"/>
              <a:cs typeface="Microsoft Sans Serif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700" spc="-15" dirty="0">
                <a:latin typeface="Microsoft Sans Serif"/>
                <a:cs typeface="Microsoft Sans Serif"/>
              </a:rPr>
              <a:t>система</a:t>
            </a:r>
            <a:r>
              <a:rPr sz="1700" spc="30" dirty="0">
                <a:latin typeface="Microsoft Sans Serif"/>
                <a:cs typeface="Microsoft Sans Serif"/>
              </a:rPr>
              <a:t> </a:t>
            </a:r>
            <a:r>
              <a:rPr sz="1700" spc="-30" dirty="0">
                <a:latin typeface="Microsoft Sans Serif"/>
                <a:cs typeface="Microsoft Sans Serif"/>
              </a:rPr>
              <a:t>оценки </a:t>
            </a:r>
            <a:r>
              <a:rPr sz="1700" spc="-25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достижения </a:t>
            </a:r>
            <a:r>
              <a:rPr sz="1700" spc="-15" dirty="0">
                <a:latin typeface="Microsoft Sans Serif"/>
                <a:cs typeface="Microsoft Sans Serif"/>
              </a:rPr>
              <a:t>планируемых </a:t>
            </a:r>
            <a:r>
              <a:rPr sz="1700" spc="-440" dirty="0">
                <a:latin typeface="Microsoft Sans Serif"/>
                <a:cs typeface="Microsoft Sans Serif"/>
              </a:rPr>
              <a:t> </a:t>
            </a:r>
            <a:r>
              <a:rPr sz="1700" spc="-40" dirty="0">
                <a:latin typeface="Microsoft Sans Serif"/>
                <a:cs typeface="Microsoft Sans Serif"/>
              </a:rPr>
              <a:t>результатов</a:t>
            </a:r>
            <a:r>
              <a:rPr sz="1700" spc="25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освоения </a:t>
            </a:r>
            <a:r>
              <a:rPr sz="1700" spc="-5" dirty="0">
                <a:latin typeface="Microsoft Sans Serif"/>
                <a:cs typeface="Microsoft Sans Serif"/>
              </a:rPr>
              <a:t> </a:t>
            </a:r>
            <a:r>
              <a:rPr sz="1700" spc="-45" dirty="0">
                <a:latin typeface="Microsoft Sans Serif"/>
                <a:cs typeface="Microsoft Sans Serif"/>
              </a:rPr>
              <a:t>ФООП</a:t>
            </a:r>
            <a:endParaRPr sz="1700">
              <a:latin typeface="Microsoft Sans Serif"/>
              <a:cs typeface="Microsoft Sans Serif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217661" y="1960118"/>
            <a:ext cx="4385310" cy="3645535"/>
            <a:chOff x="8217661" y="1960118"/>
            <a:chExt cx="4385310" cy="3645535"/>
          </a:xfrm>
        </p:grpSpPr>
        <p:sp>
          <p:nvSpPr>
            <p:cNvPr id="12" name="object 12"/>
            <p:cNvSpPr/>
            <p:nvPr/>
          </p:nvSpPr>
          <p:spPr>
            <a:xfrm>
              <a:off x="8224011" y="1966468"/>
              <a:ext cx="4372610" cy="3632835"/>
            </a:xfrm>
            <a:custGeom>
              <a:avLst/>
              <a:gdLst/>
              <a:ahLst/>
              <a:cxnLst/>
              <a:rect l="l" t="t" r="r" b="b"/>
              <a:pathLst>
                <a:path w="4372609" h="3632835">
                  <a:moveTo>
                    <a:pt x="3558413" y="0"/>
                  </a:moveTo>
                  <a:lnTo>
                    <a:pt x="813943" y="0"/>
                  </a:lnTo>
                  <a:lnTo>
                    <a:pt x="0" y="1816227"/>
                  </a:lnTo>
                  <a:lnTo>
                    <a:pt x="813943" y="3632580"/>
                  </a:lnTo>
                  <a:lnTo>
                    <a:pt x="3558413" y="3632580"/>
                  </a:lnTo>
                  <a:lnTo>
                    <a:pt x="4372483" y="1816227"/>
                  </a:lnTo>
                  <a:lnTo>
                    <a:pt x="35584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24011" y="1966468"/>
              <a:ext cx="4372610" cy="3632835"/>
            </a:xfrm>
            <a:custGeom>
              <a:avLst/>
              <a:gdLst/>
              <a:ahLst/>
              <a:cxnLst/>
              <a:rect l="l" t="t" r="r" b="b"/>
              <a:pathLst>
                <a:path w="4372609" h="3632835">
                  <a:moveTo>
                    <a:pt x="0" y="1816227"/>
                  </a:moveTo>
                  <a:lnTo>
                    <a:pt x="813943" y="0"/>
                  </a:lnTo>
                  <a:lnTo>
                    <a:pt x="3558413" y="0"/>
                  </a:lnTo>
                  <a:lnTo>
                    <a:pt x="4372483" y="1816227"/>
                  </a:lnTo>
                  <a:lnTo>
                    <a:pt x="3558413" y="3632580"/>
                  </a:lnTo>
                  <a:lnTo>
                    <a:pt x="813943" y="3632580"/>
                  </a:lnTo>
                  <a:lnTo>
                    <a:pt x="0" y="1816227"/>
                  </a:lnTo>
                  <a:close/>
                </a:path>
              </a:pathLst>
            </a:custGeom>
            <a:ln w="12698">
              <a:solidFill>
                <a:srgbClr val="416F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916669" y="2072462"/>
            <a:ext cx="2977515" cy="3314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 algn="ctr">
              <a:lnSpc>
                <a:spcPts val="2735"/>
              </a:lnSpc>
              <a:spcBef>
                <a:spcPts val="100"/>
              </a:spcBef>
            </a:pPr>
            <a:r>
              <a:rPr sz="2400" b="1" spc="-275" dirty="0">
                <a:solidFill>
                  <a:srgbClr val="5294CF"/>
                </a:solidFill>
                <a:latin typeface="Arial"/>
                <a:cs typeface="Arial"/>
              </a:rPr>
              <a:t>организационный</a:t>
            </a:r>
            <a:endParaRPr sz="2400">
              <a:latin typeface="Arial"/>
              <a:cs typeface="Arial"/>
            </a:endParaRPr>
          </a:p>
          <a:p>
            <a:pPr marL="61594" algn="ctr">
              <a:lnSpc>
                <a:spcPts val="2735"/>
              </a:lnSpc>
            </a:pPr>
            <a:r>
              <a:rPr sz="2400" b="1" spc="-245" dirty="0">
                <a:solidFill>
                  <a:srgbClr val="5294CF"/>
                </a:solidFill>
                <a:latin typeface="Arial"/>
                <a:cs typeface="Arial"/>
              </a:rPr>
              <a:t>раздел</a:t>
            </a:r>
            <a:endParaRPr sz="2400">
              <a:latin typeface="Arial"/>
              <a:cs typeface="Arial"/>
            </a:endParaRPr>
          </a:p>
          <a:p>
            <a:pPr marL="299085" marR="340360" indent="-287020">
              <a:lnSpc>
                <a:spcPct val="100000"/>
              </a:lnSpc>
              <a:spcBef>
                <a:spcPts val="1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700" spc="-5" dirty="0">
                <a:latin typeface="Microsoft Sans Serif"/>
                <a:cs typeface="Microsoft Sans Serif"/>
              </a:rPr>
              <a:t>федеральный</a:t>
            </a:r>
            <a:r>
              <a:rPr sz="1700" spc="-55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учебный </a:t>
            </a:r>
            <a:r>
              <a:rPr sz="1700" spc="-434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план;</a:t>
            </a:r>
            <a:endParaRPr sz="17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700" spc="-5" dirty="0">
                <a:latin typeface="Microsoft Sans Serif"/>
                <a:cs typeface="Microsoft Sans Serif"/>
              </a:rPr>
              <a:t>федеральный</a:t>
            </a:r>
            <a:r>
              <a:rPr sz="1700" spc="-15" dirty="0">
                <a:latin typeface="Microsoft Sans Serif"/>
                <a:cs typeface="Microsoft Sans Serif"/>
              </a:rPr>
              <a:t> </a:t>
            </a:r>
            <a:r>
              <a:rPr sz="1700" spc="-5" dirty="0">
                <a:latin typeface="Microsoft Sans Serif"/>
                <a:cs typeface="Microsoft Sans Serif"/>
              </a:rPr>
              <a:t>план</a:t>
            </a:r>
            <a:endParaRPr sz="1700">
              <a:latin typeface="Microsoft Sans Serif"/>
              <a:cs typeface="Microsoft Sans Serif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700" spc="-20" dirty="0">
                <a:latin typeface="Microsoft Sans Serif"/>
                <a:cs typeface="Microsoft Sans Serif"/>
              </a:rPr>
              <a:t>внеурочной</a:t>
            </a:r>
            <a:r>
              <a:rPr sz="1700" spc="30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деятельности;</a:t>
            </a:r>
            <a:endParaRPr sz="1700">
              <a:latin typeface="Microsoft Sans Serif"/>
              <a:cs typeface="Microsoft Sans Serif"/>
            </a:endParaRPr>
          </a:p>
          <a:p>
            <a:pPr marL="299085" marR="407670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700" spc="-5" dirty="0">
                <a:latin typeface="Microsoft Sans Serif"/>
                <a:cs typeface="Microsoft Sans Serif"/>
              </a:rPr>
              <a:t>федеральный </a:t>
            </a:r>
            <a:r>
              <a:rPr sz="1700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календарный учебный </a:t>
            </a:r>
            <a:r>
              <a:rPr sz="1700" spc="-440" dirty="0">
                <a:latin typeface="Microsoft Sans Serif"/>
                <a:cs typeface="Microsoft Sans Serif"/>
              </a:rPr>
              <a:t> </a:t>
            </a:r>
            <a:r>
              <a:rPr sz="1700" spc="-20" dirty="0">
                <a:latin typeface="Microsoft Sans Serif"/>
                <a:cs typeface="Microsoft Sans Serif"/>
              </a:rPr>
              <a:t>график;</a:t>
            </a:r>
            <a:endParaRPr sz="1700">
              <a:latin typeface="Microsoft Sans Serif"/>
              <a:cs typeface="Microsoft Sans Serif"/>
            </a:endParaRPr>
          </a:p>
          <a:p>
            <a:pPr marL="299085" marR="278130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700" spc="-5" dirty="0">
                <a:latin typeface="Microsoft Sans Serif"/>
                <a:cs typeface="Microsoft Sans Serif"/>
              </a:rPr>
              <a:t>федеральный </a:t>
            </a:r>
            <a:r>
              <a:rPr sz="1700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календарный</a:t>
            </a:r>
            <a:r>
              <a:rPr sz="1700" spc="10" dirty="0">
                <a:latin typeface="Microsoft Sans Serif"/>
                <a:cs typeface="Microsoft Sans Serif"/>
              </a:rPr>
              <a:t> </a:t>
            </a:r>
            <a:r>
              <a:rPr sz="1700" spc="-5" dirty="0">
                <a:latin typeface="Microsoft Sans Serif"/>
                <a:cs typeface="Microsoft Sans Serif"/>
              </a:rPr>
              <a:t>план </a:t>
            </a:r>
            <a:r>
              <a:rPr sz="1700" dirty="0">
                <a:latin typeface="Microsoft Sans Serif"/>
                <a:cs typeface="Microsoft Sans Serif"/>
              </a:rPr>
              <a:t> </a:t>
            </a:r>
            <a:r>
              <a:rPr sz="1700" spc="-20" dirty="0">
                <a:latin typeface="Microsoft Sans Serif"/>
                <a:cs typeface="Microsoft Sans Serif"/>
              </a:rPr>
              <a:t>воспитательной</a:t>
            </a:r>
            <a:r>
              <a:rPr sz="1700" spc="5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работы</a:t>
            </a:r>
            <a:endParaRPr sz="1700">
              <a:latin typeface="Microsoft Sans Serif"/>
              <a:cs typeface="Microsoft Sans Serif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83425" y="4900307"/>
            <a:ext cx="12285345" cy="1591945"/>
            <a:chOff x="483425" y="4900307"/>
            <a:chExt cx="12285345" cy="1591945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88836" y="4900307"/>
              <a:ext cx="851128" cy="83412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25223" y="5708345"/>
              <a:ext cx="943190" cy="78385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3425" y="5691365"/>
              <a:ext cx="948029" cy="73172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559559" y="5871083"/>
              <a:ext cx="10109835" cy="0"/>
            </a:xfrm>
            <a:custGeom>
              <a:avLst/>
              <a:gdLst/>
              <a:ahLst/>
              <a:cxnLst/>
              <a:rect l="l" t="t" r="r" b="b"/>
              <a:pathLst>
                <a:path w="10109835">
                  <a:moveTo>
                    <a:pt x="0" y="0"/>
                  </a:moveTo>
                  <a:lnTo>
                    <a:pt x="10109327" y="0"/>
                  </a:lnTo>
                </a:path>
              </a:pathLst>
            </a:custGeom>
            <a:ln w="28575">
              <a:solidFill>
                <a:srgbClr val="5294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77356" y="5875655"/>
              <a:ext cx="1671955" cy="448945"/>
            </a:xfrm>
            <a:custGeom>
              <a:avLst/>
              <a:gdLst/>
              <a:ahLst/>
              <a:cxnLst/>
              <a:rect l="l" t="t" r="r" b="b"/>
              <a:pathLst>
                <a:path w="1671954" h="448945">
                  <a:moveTo>
                    <a:pt x="1671573" y="0"/>
                  </a:moveTo>
                  <a:lnTo>
                    <a:pt x="0" y="0"/>
                  </a:lnTo>
                  <a:lnTo>
                    <a:pt x="820673" y="448754"/>
                  </a:lnTo>
                  <a:lnTo>
                    <a:pt x="1671573" y="0"/>
                  </a:lnTo>
                  <a:close/>
                </a:path>
              </a:pathLst>
            </a:custGeom>
            <a:solidFill>
              <a:srgbClr val="529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777356" y="5875655"/>
              <a:ext cx="1671955" cy="448945"/>
            </a:xfrm>
            <a:custGeom>
              <a:avLst/>
              <a:gdLst/>
              <a:ahLst/>
              <a:cxnLst/>
              <a:rect l="l" t="t" r="r" b="b"/>
              <a:pathLst>
                <a:path w="1671954" h="448945">
                  <a:moveTo>
                    <a:pt x="1671573" y="0"/>
                  </a:moveTo>
                  <a:lnTo>
                    <a:pt x="820673" y="448754"/>
                  </a:lnTo>
                  <a:lnTo>
                    <a:pt x="0" y="0"/>
                  </a:lnTo>
                  <a:lnTo>
                    <a:pt x="1671573" y="0"/>
                  </a:lnTo>
                  <a:close/>
                </a:path>
              </a:pathLst>
            </a:custGeom>
            <a:ln w="12700">
              <a:solidFill>
                <a:srgbClr val="5294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976752" y="6403644"/>
            <a:ext cx="7508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0" dirty="0">
                <a:solidFill>
                  <a:srgbClr val="2F356C"/>
                </a:solidFill>
                <a:latin typeface="Arial"/>
                <a:cs typeface="Arial"/>
              </a:rPr>
              <a:t>ЕДИНСТВО</a:t>
            </a:r>
            <a:r>
              <a:rPr sz="2400" b="1" spc="-210" dirty="0">
                <a:solidFill>
                  <a:srgbClr val="2F356C"/>
                </a:solidFill>
                <a:latin typeface="Arial"/>
                <a:cs typeface="Arial"/>
              </a:rPr>
              <a:t> </a:t>
            </a:r>
            <a:r>
              <a:rPr sz="2400" b="1" spc="-105" dirty="0">
                <a:solidFill>
                  <a:srgbClr val="2F356C"/>
                </a:solidFill>
                <a:latin typeface="Arial"/>
                <a:cs typeface="Arial"/>
              </a:rPr>
              <a:t>СОДЕРЖАНИЯ</a:t>
            </a:r>
            <a:r>
              <a:rPr sz="2400" b="1" spc="-204" dirty="0">
                <a:solidFill>
                  <a:srgbClr val="2F356C"/>
                </a:solidFill>
                <a:latin typeface="Arial"/>
                <a:cs typeface="Arial"/>
              </a:rPr>
              <a:t> </a:t>
            </a:r>
            <a:r>
              <a:rPr sz="2400" b="1" spc="-95" dirty="0">
                <a:solidFill>
                  <a:srgbClr val="2F356C"/>
                </a:solidFill>
                <a:latin typeface="Arial"/>
                <a:cs typeface="Arial"/>
              </a:rPr>
              <a:t>ОБЩЕГО</a:t>
            </a:r>
            <a:r>
              <a:rPr sz="2400" b="1" spc="-240" dirty="0">
                <a:solidFill>
                  <a:srgbClr val="2F356C"/>
                </a:solidFill>
                <a:latin typeface="Arial"/>
                <a:cs typeface="Arial"/>
              </a:rPr>
              <a:t> </a:t>
            </a:r>
            <a:r>
              <a:rPr sz="2400" b="1" spc="-105" dirty="0">
                <a:solidFill>
                  <a:srgbClr val="2F356C"/>
                </a:solidFill>
                <a:latin typeface="Arial"/>
                <a:cs typeface="Arial"/>
              </a:rPr>
              <a:t>ОБРАЗОВАНИЯ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504850" y="79629"/>
            <a:ext cx="62934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55" dirty="0">
                <a:solidFill>
                  <a:srgbClr val="000066"/>
                </a:solidFill>
              </a:rPr>
              <a:t>ФООП</a:t>
            </a:r>
            <a:r>
              <a:rPr sz="4000" spc="120" dirty="0">
                <a:solidFill>
                  <a:srgbClr val="000066"/>
                </a:solidFill>
              </a:rPr>
              <a:t> </a:t>
            </a:r>
            <a:r>
              <a:rPr sz="4000" spc="55" dirty="0">
                <a:solidFill>
                  <a:srgbClr val="000066"/>
                </a:solidFill>
              </a:rPr>
              <a:t>НОО,</a:t>
            </a:r>
            <a:r>
              <a:rPr sz="4000" spc="135" dirty="0">
                <a:solidFill>
                  <a:srgbClr val="000066"/>
                </a:solidFill>
              </a:rPr>
              <a:t> </a:t>
            </a:r>
            <a:r>
              <a:rPr sz="4000" spc="50" dirty="0">
                <a:solidFill>
                  <a:srgbClr val="000066"/>
                </a:solidFill>
              </a:rPr>
              <a:t>ООО</a:t>
            </a:r>
            <a:r>
              <a:rPr sz="4000" spc="130" dirty="0">
                <a:solidFill>
                  <a:srgbClr val="000066"/>
                </a:solidFill>
              </a:rPr>
              <a:t> </a:t>
            </a:r>
            <a:r>
              <a:rPr sz="4000" spc="-5" dirty="0">
                <a:solidFill>
                  <a:srgbClr val="000066"/>
                </a:solidFill>
              </a:rPr>
              <a:t>и</a:t>
            </a:r>
            <a:r>
              <a:rPr sz="4000" spc="135" dirty="0">
                <a:solidFill>
                  <a:srgbClr val="000066"/>
                </a:solidFill>
              </a:rPr>
              <a:t> </a:t>
            </a:r>
            <a:r>
              <a:rPr sz="4000" spc="15" dirty="0">
                <a:solidFill>
                  <a:srgbClr val="000066"/>
                </a:solidFill>
              </a:rPr>
              <a:t>СОО</a:t>
            </a:r>
            <a:endParaRPr sz="4000"/>
          </a:p>
        </p:txBody>
      </p:sp>
      <p:sp>
        <p:nvSpPr>
          <p:cNvPr id="24" name="object 24"/>
          <p:cNvSpPr/>
          <p:nvPr/>
        </p:nvSpPr>
        <p:spPr>
          <a:xfrm>
            <a:off x="12768453" y="0"/>
            <a:ext cx="671830" cy="7508240"/>
          </a:xfrm>
          <a:custGeom>
            <a:avLst/>
            <a:gdLst/>
            <a:ahLst/>
            <a:cxnLst/>
            <a:rect l="l" t="t" r="r" b="b"/>
            <a:pathLst>
              <a:path w="671830" h="7508240">
                <a:moveTo>
                  <a:pt x="671322" y="0"/>
                </a:moveTo>
                <a:lnTo>
                  <a:pt x="662141" y="0"/>
                </a:lnTo>
                <a:lnTo>
                  <a:pt x="0" y="3728085"/>
                </a:lnTo>
                <a:lnTo>
                  <a:pt x="671322" y="7507992"/>
                </a:lnTo>
                <a:lnTo>
                  <a:pt x="671322" y="0"/>
                </a:lnTo>
                <a:close/>
              </a:path>
            </a:pathLst>
          </a:custGeom>
          <a:solidFill>
            <a:srgbClr val="DCE6F1">
              <a:alpha val="678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1815</Words>
  <Application>Microsoft Office PowerPoint</Application>
  <PresentationFormat>Произвольный</PresentationFormat>
  <Paragraphs>303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ОБ ОСОБЕННОСТЯХ ВВЕДЕНИЯ  ФЕДЕРАЛЬНЫХ ОСНОВНЫХ ОБЩЕОБРАЗОВАТЕЛЬНЫХ  ПРОГРАММ</vt:lpstr>
      <vt:lpstr>ВНЕСЕНИЕ ИЗМЕНЕНИЙ № ФЗ-273 «Об образовании в Российской Федерации»*</vt:lpstr>
      <vt:lpstr>Презентация PowerPoint</vt:lpstr>
      <vt:lpstr>ФООП НОО</vt:lpstr>
      <vt:lpstr>ФООП ООО</vt:lpstr>
      <vt:lpstr>ФООП СОО</vt:lpstr>
      <vt:lpstr>Презентация PowerPoint</vt:lpstr>
      <vt:lpstr>Презентация PowerPoint</vt:lpstr>
      <vt:lpstr>ФООП НОО, ООО и СОО</vt:lpstr>
      <vt:lpstr>1 января 2023 г.</vt:lpstr>
      <vt:lpstr>ФООП НОО, ООО и СОО</vt:lpstr>
      <vt:lpstr>ФООП НОО</vt:lpstr>
      <vt:lpstr>ФООП ООО</vt:lpstr>
      <vt:lpstr>ФООП СОО</vt:lpstr>
      <vt:lpstr>ФООП НОО, ООО, СОО</vt:lpstr>
      <vt:lpstr>ВНЕСЕНИЕ ИЗМЕНЕНИЙ № ФЗ-273 «Об образовании в Российской Федерации»*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User;konushkina-aa@edu.gov.ru</dc:creator>
  <cp:lastModifiedBy>admin</cp:lastModifiedBy>
  <cp:revision>5</cp:revision>
  <dcterms:created xsi:type="dcterms:W3CDTF">2023-05-22T05:46:16Z</dcterms:created>
  <dcterms:modified xsi:type="dcterms:W3CDTF">2023-05-22T06:53:54Z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2022-12-02T00:00:00Z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2023-05-22T00:00:00Z</vt:filetime>
  </property>
</Properties>
</file>